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270" r:id="rId3"/>
    <p:sldId id="271" r:id="rId4"/>
    <p:sldId id="281" r:id="rId5"/>
    <p:sldId id="258" r:id="rId6"/>
    <p:sldId id="308" r:id="rId7"/>
    <p:sldId id="309" r:id="rId8"/>
    <p:sldId id="284" r:id="rId9"/>
    <p:sldId id="311" r:id="rId10"/>
    <p:sldId id="310" r:id="rId11"/>
    <p:sldId id="315" r:id="rId12"/>
    <p:sldId id="312" r:id="rId13"/>
    <p:sldId id="313" r:id="rId14"/>
    <p:sldId id="314" r:id="rId15"/>
    <p:sldId id="316" r:id="rId16"/>
    <p:sldId id="317" r:id="rId17"/>
    <p:sldId id="318" r:id="rId18"/>
    <p:sldId id="319" r:id="rId19"/>
    <p:sldId id="320" r:id="rId20"/>
    <p:sldId id="321" r:id="rId21"/>
    <p:sldId id="322" r:id="rId22"/>
    <p:sldId id="323" r:id="rId23"/>
    <p:sldId id="324" r:id="rId24"/>
    <p:sldId id="285" r:id="rId25"/>
    <p:sldId id="325" r:id="rId26"/>
    <p:sldId id="326" r:id="rId27"/>
    <p:sldId id="327" r:id="rId28"/>
    <p:sldId id="328" r:id="rId29"/>
    <p:sldId id="329" r:id="rId30"/>
    <p:sldId id="330" r:id="rId31"/>
    <p:sldId id="331" r:id="rId32"/>
    <p:sldId id="332" r:id="rId33"/>
    <p:sldId id="333" r:id="rId34"/>
    <p:sldId id="261"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26" autoAdjust="0"/>
  </p:normalViewPr>
  <p:slideViewPr>
    <p:cSldViewPr snapToGrid="0">
      <p:cViewPr varScale="1">
        <p:scale>
          <a:sx n="63" d="100"/>
          <a:sy n="63" d="100"/>
        </p:scale>
        <p:origin x="432" y="4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2022/2/16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26</a:t>
            </a:fld>
            <a:endParaRPr lang="zh-CN" altLang="en-US"/>
          </a:p>
        </p:txBody>
      </p:sp>
    </p:spTree>
    <p:extLst>
      <p:ext uri="{BB962C8B-B14F-4D97-AF65-F5344CB8AC3E}">
        <p14:creationId xmlns:p14="http://schemas.microsoft.com/office/powerpoint/2010/main" val="2867934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p:nvPr>
        </p:nvSpPr>
        <p:spPr>
          <a:xfrm>
            <a:off x="669925" y="3079043"/>
            <a:ext cx="10850563" cy="475132"/>
          </a:xfrm>
        </p:spPr>
        <p:txBody>
          <a:bodyPr anchor="ctr">
            <a:normAutofit/>
          </a:bodyPr>
          <a:lstStyle>
            <a:lvl1pPr marL="0" indent="0" algn="r">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9802" name="标题 1"/>
          <p:cNvSpPr>
            <a:spLocks noGrp="1"/>
          </p:cNvSpPr>
          <p:nvPr userDrawn="1">
            <p:ph type="ctrTitle"/>
          </p:nvPr>
        </p:nvSpPr>
        <p:spPr>
          <a:xfrm>
            <a:off x="669926" y="2321170"/>
            <a:ext cx="10850562" cy="749082"/>
          </a:xfrm>
        </p:spPr>
        <p:txBody>
          <a:bodyPr anchor="ctr">
            <a:normAutofit/>
          </a:bodyPr>
          <a:lstStyle>
            <a:lvl1pPr algn="r">
              <a:defRPr sz="3600" b="1">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1FF34571-20DC-4359-9C3B-4D92050F121C}"/>
              </a:ext>
            </a:extLst>
          </p:cNvPr>
          <p:cNvSpPr>
            <a:spLocks noGrp="1"/>
          </p:cNvSpPr>
          <p:nvPr>
            <p:ph type="dt" sz="half" idx="10"/>
          </p:nvPr>
        </p:nvSpPr>
        <p:spPr/>
        <p:txBody>
          <a:bodyPr/>
          <a:lstStyle/>
          <a:p>
            <a:fld id="{6489D9C7-5DC6-4263-87FF-7C99F6FB63C3}" type="datetime1">
              <a:rPr lang="zh-CN" altLang="en-US" smtClean="0"/>
              <a:pPr/>
              <a:t>2022/2/16</a:t>
            </a:fld>
            <a:endParaRPr lang="zh-CN" altLang="en-US"/>
          </a:p>
        </p:txBody>
      </p:sp>
      <p:sp>
        <p:nvSpPr>
          <p:cNvPr id="5" name="页脚占位符 4">
            <a:extLst>
              <a:ext uri="{FF2B5EF4-FFF2-40B4-BE49-F238E27FC236}">
                <a16:creationId xmlns:a16="http://schemas.microsoft.com/office/drawing/2014/main" id="{4C0BD28F-5F81-4628-B7F7-4CFA7C467E27}"/>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FDEF377F-049F-4A50-A632-6FA81BE9BA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669E689-614A-4297-B51A-02A57569B979}"/>
              </a:ext>
            </a:extLst>
          </p:cNvPr>
          <p:cNvSpPr>
            <a:spLocks noGrp="1"/>
          </p:cNvSpPr>
          <p:nvPr>
            <p:ph type="dt" sz="half" idx="10"/>
          </p:nvPr>
        </p:nvSpPr>
        <p:spPr/>
        <p:txBody>
          <a:bodyPr/>
          <a:lstStyle/>
          <a:p>
            <a:fld id="{6489D9C7-5DC6-4263-87FF-7C99F6FB63C3}" type="datetime1">
              <a:rPr lang="zh-CN" altLang="en-US" smtClean="0"/>
              <a:pPr/>
              <a:t>2022/2/16</a:t>
            </a:fld>
            <a:endParaRPr lang="zh-CN" altLang="en-US"/>
          </a:p>
        </p:txBody>
      </p:sp>
      <p:sp>
        <p:nvSpPr>
          <p:cNvPr id="5" name="页脚占位符 4">
            <a:extLst>
              <a:ext uri="{FF2B5EF4-FFF2-40B4-BE49-F238E27FC236}">
                <a16:creationId xmlns:a16="http://schemas.microsoft.com/office/drawing/2014/main" id="{59EA80CF-7ED1-4A0E-83CB-11D5DC0A5F60}"/>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4D1F512C-84E6-4139-A15F-D2EF1137DE5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119B5B-C61F-4AAB-AD46-F9F017505868}"/>
              </a:ext>
            </a:extLst>
          </p:cNvPr>
          <p:cNvSpPr>
            <a:spLocks noGrp="1"/>
          </p:cNvSpPr>
          <p:nvPr>
            <p:ph type="dt" sz="half" idx="10"/>
          </p:nvPr>
        </p:nvSpPr>
        <p:spPr/>
        <p:txBody>
          <a:bodyPr/>
          <a:lstStyle/>
          <a:p>
            <a:fld id="{6489D9C7-5DC6-4263-87FF-7C99F6FB63C3}" type="datetime1">
              <a:rPr lang="zh-CN" altLang="en-US" smtClean="0"/>
              <a:pPr/>
              <a:t>2022/2/16</a:t>
            </a:fld>
            <a:endParaRPr lang="zh-CN" altLang="en-US"/>
          </a:p>
        </p:txBody>
      </p:sp>
      <p:sp>
        <p:nvSpPr>
          <p:cNvPr id="4" name="页脚占位符 3">
            <a:extLst>
              <a:ext uri="{FF2B5EF4-FFF2-40B4-BE49-F238E27FC236}">
                <a16:creationId xmlns:a16="http://schemas.microsoft.com/office/drawing/2014/main" id="{91E59CEA-4DBF-4E97-8194-416BC9ACEF3B}"/>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FE76FBFD-A931-4F8A-8815-3DCE3E77122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版权信息或网址</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6489D9C7-5DC6-4263-87FF-7C99F6FB63C3}" type="datetime1">
              <a:rPr lang="zh-CN" altLang="en-US" smtClean="0"/>
              <a:pPr/>
              <a:t>2022/2/16</a:t>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515100"/>
            <a:ext cx="2909888" cy="206381"/>
          </a:xfrm>
          <a:prstGeom prst="rect">
            <a:avLst/>
          </a:prstGeom>
        </p:spPr>
        <p:txBody>
          <a:bodyPr vert="horz" lIns="91440" tIns="45720" rIns="91440" bIns="45720" rtlCol="0" anchor="ctr"/>
          <a:lstStyle>
            <a:lvl1pPr algn="r">
              <a:defRPr sz="1000">
                <a:solidFill>
                  <a:schemeClr val="tx1"/>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421163" y="2590481"/>
            <a:ext cx="12232640" cy="749077"/>
          </a:xfrm>
        </p:spPr>
        <p:txBody>
          <a:bodyPr>
            <a:normAutofit/>
          </a:bodyPr>
          <a:lstStyle/>
          <a:p>
            <a:r>
              <a:rPr lang="en-US" altLang="zh-CN" sz="2200" dirty="0"/>
              <a:t>SAGES: Scalable Attributed Graph Embedding with Sampling for Unsupervised Learning </a:t>
            </a:r>
          </a:p>
        </p:txBody>
      </p:sp>
      <p:sp>
        <p:nvSpPr>
          <p:cNvPr id="18" name="标题 17"/>
          <p:cNvSpPr>
            <a:spLocks noGrp="1"/>
          </p:cNvSpPr>
          <p:nvPr>
            <p:ph type="ctrTitle"/>
          </p:nvPr>
        </p:nvSpPr>
        <p:spPr>
          <a:xfrm>
            <a:off x="269876" y="1508370"/>
            <a:ext cx="10850562" cy="749082"/>
          </a:xfrm>
        </p:spPr>
        <p:txBody>
          <a:bodyPr>
            <a:normAutofit fontScale="90000"/>
          </a:bodyPr>
          <a:lstStyle/>
          <a:p>
            <a:r>
              <a:rPr lang="en-US" altLang="zh-CN" dirty="0"/>
              <a:t>SAGES</a:t>
            </a:r>
            <a:r>
              <a:rPr lang="zh-CN" altLang="en-US" dirty="0"/>
              <a:t>：用于无监督学习的可扩展属性图嵌入与抽样</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256384" y="2383326"/>
            <a:ext cx="82641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990686A-39C0-4301-8F1F-C0AD19ACBA3C}"/>
              </a:ext>
            </a:extLst>
          </p:cNvPr>
          <p:cNvSpPr>
            <a:spLocks noGrp="1"/>
          </p:cNvSpPr>
          <p:nvPr>
            <p:ph type="title"/>
          </p:nvPr>
        </p:nvSpPr>
        <p:spPr/>
        <p:txBody>
          <a:bodyPr/>
          <a:lstStyle/>
          <a:p>
            <a:r>
              <a:rPr lang="en-US" altLang="zh-CN" dirty="0"/>
              <a:t>Problem statement</a:t>
            </a:r>
            <a:endParaRPr lang="zh-CN" altLang="en-US" dirty="0"/>
          </a:p>
        </p:txBody>
      </p:sp>
      <p:sp>
        <p:nvSpPr>
          <p:cNvPr id="4" name="页脚占位符 3">
            <a:extLst>
              <a:ext uri="{FF2B5EF4-FFF2-40B4-BE49-F238E27FC236}">
                <a16:creationId xmlns:a16="http://schemas.microsoft.com/office/drawing/2014/main" id="{2E88BECC-E7BE-4AE0-BD94-93F03FFCF11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45D4F129-A217-455C-89BA-4C179000A8D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8" name="文本框 7">
            <a:extLst>
              <a:ext uri="{FF2B5EF4-FFF2-40B4-BE49-F238E27FC236}">
                <a16:creationId xmlns:a16="http://schemas.microsoft.com/office/drawing/2014/main" id="{405B649F-65AC-4E5B-9777-30FF2BFF2EAB}"/>
              </a:ext>
            </a:extLst>
          </p:cNvPr>
          <p:cNvSpPr txBox="1"/>
          <p:nvPr/>
        </p:nvSpPr>
        <p:spPr>
          <a:xfrm>
            <a:off x="1046479" y="1402081"/>
            <a:ext cx="6955157" cy="369332"/>
          </a:xfrm>
          <a:prstGeom prst="rect">
            <a:avLst/>
          </a:prstGeom>
          <a:noFill/>
        </p:spPr>
        <p:txBody>
          <a:bodyPr wrap="square" rtlCol="0">
            <a:spAutoFit/>
          </a:bodyPr>
          <a:lstStyle/>
          <a:p>
            <a:r>
              <a:rPr lang="zh-CN" altLang="en-US" dirty="0"/>
              <a:t>假设一个无监督的属性图表征学习设置（本文假定图未加权）：</a:t>
            </a:r>
            <a:endParaRPr lang="en-US" altLang="zh-CN" dirty="0"/>
          </a:p>
        </p:txBody>
      </p:sp>
      <p:pic>
        <p:nvPicPr>
          <p:cNvPr id="10" name="图片 9">
            <a:extLst>
              <a:ext uri="{FF2B5EF4-FFF2-40B4-BE49-F238E27FC236}">
                <a16:creationId xmlns:a16="http://schemas.microsoft.com/office/drawing/2014/main" id="{8A211ECC-6490-44FB-8018-0829849C4A4D}"/>
              </a:ext>
            </a:extLst>
          </p:cNvPr>
          <p:cNvPicPr>
            <a:picLocks noChangeAspect="1"/>
          </p:cNvPicPr>
          <p:nvPr/>
        </p:nvPicPr>
        <p:blipFill>
          <a:blip r:embed="rId2"/>
          <a:stretch>
            <a:fillRect/>
          </a:stretch>
        </p:blipFill>
        <p:spPr>
          <a:xfrm>
            <a:off x="2454274" y="1863982"/>
            <a:ext cx="571500" cy="333375"/>
          </a:xfrm>
          <a:prstGeom prst="rect">
            <a:avLst/>
          </a:prstGeom>
        </p:spPr>
      </p:pic>
      <p:sp>
        <p:nvSpPr>
          <p:cNvPr id="12" name="文本框 11">
            <a:extLst>
              <a:ext uri="{FF2B5EF4-FFF2-40B4-BE49-F238E27FC236}">
                <a16:creationId xmlns:a16="http://schemas.microsoft.com/office/drawing/2014/main" id="{3C81844F-78EF-40B2-B24B-28517D15D369}"/>
              </a:ext>
            </a:extLst>
          </p:cNvPr>
          <p:cNvSpPr txBox="1"/>
          <p:nvPr/>
        </p:nvSpPr>
        <p:spPr>
          <a:xfrm>
            <a:off x="914400" y="1846004"/>
            <a:ext cx="1595120" cy="369332"/>
          </a:xfrm>
          <a:prstGeom prst="rect">
            <a:avLst/>
          </a:prstGeom>
          <a:noFill/>
        </p:spPr>
        <p:txBody>
          <a:bodyPr wrap="square">
            <a:spAutoFit/>
          </a:bodyPr>
          <a:lstStyle/>
          <a:p>
            <a:pPr lvl="1"/>
            <a:r>
              <a:rPr lang="zh-CN" altLang="en-US" dirty="0"/>
              <a:t>属性图：</a:t>
            </a:r>
          </a:p>
        </p:txBody>
      </p:sp>
      <p:pic>
        <p:nvPicPr>
          <p:cNvPr id="14" name="图片 13">
            <a:extLst>
              <a:ext uri="{FF2B5EF4-FFF2-40B4-BE49-F238E27FC236}">
                <a16:creationId xmlns:a16="http://schemas.microsoft.com/office/drawing/2014/main" id="{8DCA5D66-1457-4747-B451-F6E160CC014B}"/>
              </a:ext>
            </a:extLst>
          </p:cNvPr>
          <p:cNvPicPr>
            <a:picLocks noChangeAspect="1"/>
          </p:cNvPicPr>
          <p:nvPr/>
        </p:nvPicPr>
        <p:blipFill>
          <a:blip r:embed="rId3"/>
          <a:stretch>
            <a:fillRect/>
          </a:stretch>
        </p:blipFill>
        <p:spPr>
          <a:xfrm>
            <a:off x="3104515" y="1851422"/>
            <a:ext cx="1085850" cy="323850"/>
          </a:xfrm>
          <a:prstGeom prst="rect">
            <a:avLst/>
          </a:prstGeom>
        </p:spPr>
      </p:pic>
      <p:sp>
        <p:nvSpPr>
          <p:cNvPr id="15" name="文本框 14">
            <a:extLst>
              <a:ext uri="{FF2B5EF4-FFF2-40B4-BE49-F238E27FC236}">
                <a16:creationId xmlns:a16="http://schemas.microsoft.com/office/drawing/2014/main" id="{64766943-4589-437B-B7EA-AB9517B89664}"/>
              </a:ext>
            </a:extLst>
          </p:cNvPr>
          <p:cNvSpPr txBox="1"/>
          <p:nvPr/>
        </p:nvSpPr>
        <p:spPr>
          <a:xfrm>
            <a:off x="1344930" y="2382284"/>
            <a:ext cx="3775710" cy="369332"/>
          </a:xfrm>
          <a:prstGeom prst="rect">
            <a:avLst/>
          </a:prstGeom>
          <a:noFill/>
        </p:spPr>
        <p:txBody>
          <a:bodyPr wrap="square" rtlCol="0">
            <a:spAutoFit/>
          </a:bodyPr>
          <a:lstStyle/>
          <a:p>
            <a:r>
              <a:rPr lang="zh-CN" altLang="en-US" dirty="0"/>
              <a:t>节点之间的结构信息（邻接矩阵）：</a:t>
            </a:r>
          </a:p>
        </p:txBody>
      </p:sp>
      <p:pic>
        <p:nvPicPr>
          <p:cNvPr id="17" name="图片 16">
            <a:extLst>
              <a:ext uri="{FF2B5EF4-FFF2-40B4-BE49-F238E27FC236}">
                <a16:creationId xmlns:a16="http://schemas.microsoft.com/office/drawing/2014/main" id="{46A947C5-BB6F-4637-9F90-B6E737A19CE9}"/>
              </a:ext>
            </a:extLst>
          </p:cNvPr>
          <p:cNvPicPr>
            <a:picLocks noChangeAspect="1"/>
          </p:cNvPicPr>
          <p:nvPr/>
        </p:nvPicPr>
        <p:blipFill>
          <a:blip r:embed="rId4"/>
          <a:stretch>
            <a:fillRect/>
          </a:stretch>
        </p:blipFill>
        <p:spPr>
          <a:xfrm>
            <a:off x="5120640" y="2303941"/>
            <a:ext cx="1581150" cy="447675"/>
          </a:xfrm>
          <a:prstGeom prst="rect">
            <a:avLst/>
          </a:prstGeom>
        </p:spPr>
      </p:pic>
      <p:pic>
        <p:nvPicPr>
          <p:cNvPr id="19" name="图片 18">
            <a:extLst>
              <a:ext uri="{FF2B5EF4-FFF2-40B4-BE49-F238E27FC236}">
                <a16:creationId xmlns:a16="http://schemas.microsoft.com/office/drawing/2014/main" id="{68307D23-1C1C-480A-99B7-7849B78FEFCA}"/>
              </a:ext>
            </a:extLst>
          </p:cNvPr>
          <p:cNvPicPr>
            <a:picLocks noChangeAspect="1"/>
          </p:cNvPicPr>
          <p:nvPr/>
        </p:nvPicPr>
        <p:blipFill>
          <a:blip r:embed="rId5"/>
          <a:stretch>
            <a:fillRect/>
          </a:stretch>
        </p:blipFill>
        <p:spPr>
          <a:xfrm>
            <a:off x="1442401" y="3017400"/>
            <a:ext cx="2676525" cy="381000"/>
          </a:xfrm>
          <a:prstGeom prst="rect">
            <a:avLst/>
          </a:prstGeom>
        </p:spPr>
      </p:pic>
      <p:pic>
        <p:nvPicPr>
          <p:cNvPr id="21" name="图片 20">
            <a:extLst>
              <a:ext uri="{FF2B5EF4-FFF2-40B4-BE49-F238E27FC236}">
                <a16:creationId xmlns:a16="http://schemas.microsoft.com/office/drawing/2014/main" id="{B2526625-7B76-419F-BDC8-BD62A07BFD16}"/>
              </a:ext>
            </a:extLst>
          </p:cNvPr>
          <p:cNvPicPr>
            <a:picLocks noChangeAspect="1"/>
          </p:cNvPicPr>
          <p:nvPr/>
        </p:nvPicPr>
        <p:blipFill>
          <a:blip r:embed="rId6"/>
          <a:stretch>
            <a:fillRect/>
          </a:stretch>
        </p:blipFill>
        <p:spPr>
          <a:xfrm>
            <a:off x="4524057" y="3017400"/>
            <a:ext cx="971550" cy="285750"/>
          </a:xfrm>
          <a:prstGeom prst="rect">
            <a:avLst/>
          </a:prstGeom>
        </p:spPr>
      </p:pic>
      <p:grpSp>
        <p:nvGrpSpPr>
          <p:cNvPr id="27" name="组合 26">
            <a:extLst>
              <a:ext uri="{FF2B5EF4-FFF2-40B4-BE49-F238E27FC236}">
                <a16:creationId xmlns:a16="http://schemas.microsoft.com/office/drawing/2014/main" id="{D730E0C2-6F9C-47D7-B767-58F958354CCC}"/>
              </a:ext>
            </a:extLst>
          </p:cNvPr>
          <p:cNvGrpSpPr/>
          <p:nvPr/>
        </p:nvGrpSpPr>
        <p:grpSpPr>
          <a:xfrm>
            <a:off x="1046479" y="4642665"/>
            <a:ext cx="6440487" cy="418762"/>
            <a:chOff x="1198880" y="3749616"/>
            <a:chExt cx="6440487" cy="418762"/>
          </a:xfrm>
        </p:grpSpPr>
        <p:sp>
          <p:nvSpPr>
            <p:cNvPr id="22" name="文本框 21">
              <a:extLst>
                <a:ext uri="{FF2B5EF4-FFF2-40B4-BE49-F238E27FC236}">
                  <a16:creationId xmlns:a16="http://schemas.microsoft.com/office/drawing/2014/main" id="{979D3E36-31D5-412C-B26D-E3983A67C16E}"/>
                </a:ext>
              </a:extLst>
            </p:cNvPr>
            <p:cNvSpPr txBox="1"/>
            <p:nvPr/>
          </p:nvSpPr>
          <p:spPr>
            <a:xfrm>
              <a:off x="1198880" y="3749616"/>
              <a:ext cx="2265680" cy="369332"/>
            </a:xfrm>
            <a:prstGeom prst="rect">
              <a:avLst/>
            </a:prstGeom>
            <a:noFill/>
          </p:spPr>
          <p:txBody>
            <a:bodyPr wrap="square" rtlCol="0">
              <a:spAutoFit/>
            </a:bodyPr>
            <a:lstStyle/>
            <a:p>
              <a:r>
                <a:rPr lang="zh-CN" altLang="en-US" dirty="0"/>
                <a:t>目标：学习节点表征：</a:t>
              </a:r>
            </a:p>
          </p:txBody>
        </p:sp>
        <p:pic>
          <p:nvPicPr>
            <p:cNvPr id="24" name="图片 23">
              <a:extLst>
                <a:ext uri="{FF2B5EF4-FFF2-40B4-BE49-F238E27FC236}">
                  <a16:creationId xmlns:a16="http://schemas.microsoft.com/office/drawing/2014/main" id="{7483B2E8-6363-4DC1-AE71-3F47EAD61EF5}"/>
                </a:ext>
              </a:extLst>
            </p:cNvPr>
            <p:cNvPicPr>
              <a:picLocks noChangeAspect="1"/>
            </p:cNvPicPr>
            <p:nvPr/>
          </p:nvPicPr>
          <p:blipFill rotWithShape="1">
            <a:blip r:embed="rId7"/>
            <a:srcRect t="13043" r="1264"/>
            <a:stretch/>
          </p:blipFill>
          <p:spPr>
            <a:xfrm>
              <a:off x="3490913" y="3787378"/>
              <a:ext cx="2605088" cy="381000"/>
            </a:xfrm>
            <a:prstGeom prst="rect">
              <a:avLst/>
            </a:prstGeom>
          </p:spPr>
        </p:pic>
        <p:pic>
          <p:nvPicPr>
            <p:cNvPr id="26" name="图片 25">
              <a:extLst>
                <a:ext uri="{FF2B5EF4-FFF2-40B4-BE49-F238E27FC236}">
                  <a16:creationId xmlns:a16="http://schemas.microsoft.com/office/drawing/2014/main" id="{A0A8A0B4-DAA9-4957-A3E1-30C054F63FF8}"/>
                </a:ext>
              </a:extLst>
            </p:cNvPr>
            <p:cNvPicPr>
              <a:picLocks noChangeAspect="1"/>
            </p:cNvPicPr>
            <p:nvPr/>
          </p:nvPicPr>
          <p:blipFill>
            <a:blip r:embed="rId8"/>
            <a:stretch>
              <a:fillRect/>
            </a:stretch>
          </p:blipFill>
          <p:spPr>
            <a:xfrm>
              <a:off x="6543992" y="3772793"/>
              <a:ext cx="1095375" cy="352425"/>
            </a:xfrm>
            <a:prstGeom prst="rect">
              <a:avLst/>
            </a:prstGeom>
          </p:spPr>
        </p:pic>
      </p:grpSp>
      <p:cxnSp>
        <p:nvCxnSpPr>
          <p:cNvPr id="34" name="连接符: 曲线 33">
            <a:extLst>
              <a:ext uri="{FF2B5EF4-FFF2-40B4-BE49-F238E27FC236}">
                <a16:creationId xmlns:a16="http://schemas.microsoft.com/office/drawing/2014/main" id="{C43B5EEB-5D83-4071-9955-F98F1E243CB7}"/>
              </a:ext>
            </a:extLst>
          </p:cNvPr>
          <p:cNvCxnSpPr/>
          <p:nvPr/>
        </p:nvCxnSpPr>
        <p:spPr>
          <a:xfrm rot="5400000">
            <a:off x="4384615" y="3338135"/>
            <a:ext cx="283330" cy="2133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63CD931D-44DD-43F2-B4FB-DB174208AB76}"/>
              </a:ext>
            </a:extLst>
          </p:cNvPr>
          <p:cNvSpPr txBox="1"/>
          <p:nvPr/>
        </p:nvSpPr>
        <p:spPr>
          <a:xfrm>
            <a:off x="3647440" y="3628945"/>
            <a:ext cx="1804670" cy="369332"/>
          </a:xfrm>
          <a:prstGeom prst="rect">
            <a:avLst/>
          </a:prstGeom>
          <a:noFill/>
        </p:spPr>
        <p:txBody>
          <a:bodyPr wrap="square" rtlCol="0">
            <a:spAutoFit/>
          </a:bodyPr>
          <a:lstStyle/>
          <a:p>
            <a:r>
              <a:rPr lang="zh-CN" altLang="en-US" dirty="0"/>
              <a:t>节点</a:t>
            </a:r>
            <a:r>
              <a:rPr lang="en-US" altLang="zh-CN" dirty="0" err="1"/>
              <a:t>i</a:t>
            </a:r>
            <a:r>
              <a:rPr lang="zh-CN" altLang="en-US" dirty="0"/>
              <a:t>的特征</a:t>
            </a:r>
          </a:p>
        </p:txBody>
      </p:sp>
      <p:cxnSp>
        <p:nvCxnSpPr>
          <p:cNvPr id="37" name="连接符: 曲线 36">
            <a:extLst>
              <a:ext uri="{FF2B5EF4-FFF2-40B4-BE49-F238E27FC236}">
                <a16:creationId xmlns:a16="http://schemas.microsoft.com/office/drawing/2014/main" id="{E67ECDCB-FE20-47A0-BA30-CC3F32C6C308}"/>
              </a:ext>
            </a:extLst>
          </p:cNvPr>
          <p:cNvCxnSpPr/>
          <p:nvPr/>
        </p:nvCxnSpPr>
        <p:spPr>
          <a:xfrm rot="5400000" flipH="1" flipV="1">
            <a:off x="6472803" y="4436855"/>
            <a:ext cx="268745" cy="1892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5E5D7B7-6C6D-458F-B892-2B9C134749B8}"/>
              </a:ext>
            </a:extLst>
          </p:cNvPr>
          <p:cNvSpPr txBox="1"/>
          <p:nvPr/>
        </p:nvSpPr>
        <p:spPr>
          <a:xfrm>
            <a:off x="6573520" y="3998277"/>
            <a:ext cx="2570481" cy="369332"/>
          </a:xfrm>
          <a:prstGeom prst="rect">
            <a:avLst/>
          </a:prstGeom>
          <a:noFill/>
        </p:spPr>
        <p:txBody>
          <a:bodyPr wrap="square" rtlCol="0">
            <a:spAutoFit/>
          </a:bodyPr>
          <a:lstStyle/>
          <a:p>
            <a:r>
              <a:rPr lang="zh-CN" altLang="en-US" dirty="0"/>
              <a:t>节点</a:t>
            </a:r>
            <a:r>
              <a:rPr lang="en-US" altLang="zh-CN" dirty="0" err="1"/>
              <a:t>i</a:t>
            </a:r>
            <a:r>
              <a:rPr lang="zh-CN" altLang="en-US" dirty="0"/>
              <a:t>的潜在表征</a:t>
            </a:r>
          </a:p>
        </p:txBody>
      </p:sp>
    </p:spTree>
    <p:extLst>
      <p:ext uri="{BB962C8B-B14F-4D97-AF65-F5344CB8AC3E}">
        <p14:creationId xmlns:p14="http://schemas.microsoft.com/office/powerpoint/2010/main" val="4293828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2675870"/>
            <a:ext cx="10850564" cy="501162"/>
          </a:xfrm>
        </p:spPr>
        <p:txBody>
          <a:bodyPr>
            <a:noAutofit/>
          </a:bodyPr>
          <a:lstStyle/>
          <a:p>
            <a:pPr>
              <a:lnSpc>
                <a:spcPct val="250000"/>
              </a:lnSpc>
            </a:pPr>
            <a:r>
              <a:rPr lang="en-US" altLang="zh-CN" sz="3200" b="0">
                <a:latin typeface="+mn-lt"/>
                <a:ea typeface="+mn-ea"/>
                <a:sym typeface="+mn-lt"/>
              </a:rPr>
              <a:t>Our approach</a:t>
            </a:r>
            <a:endParaRPr lang="en-US" altLang="zh-CN" sz="3200" b="0" dirty="0">
              <a:latin typeface="+mn-lt"/>
              <a:ea typeface="+mn-ea"/>
              <a:sym typeface="+mn-lt"/>
            </a:endParaRPr>
          </a:p>
        </p:txBody>
      </p:sp>
      <p:sp>
        <p:nvSpPr>
          <p:cNvPr id="5" name="文本占位符 4">
            <a:extLst>
              <a:ext uri="{FF2B5EF4-FFF2-40B4-BE49-F238E27FC236}">
                <a16:creationId xmlns:a16="http://schemas.microsoft.com/office/drawing/2014/main" id="{460E2A3C-B4CF-4DA7-A5B0-05390B7D86E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2355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247AA-842D-4829-9C89-6FC0D87909A2}"/>
              </a:ext>
            </a:extLst>
          </p:cNvPr>
          <p:cNvSpPr>
            <a:spLocks noGrp="1"/>
          </p:cNvSpPr>
          <p:nvPr>
            <p:ph type="title"/>
          </p:nvPr>
        </p:nvSpPr>
        <p:spPr/>
        <p:txBody>
          <a:bodyPr/>
          <a:lstStyle/>
          <a:p>
            <a:r>
              <a:rPr lang="en-US" altLang="zh-CN" dirty="0"/>
              <a:t>Our approach——SAGES</a:t>
            </a:r>
            <a:r>
              <a:rPr lang="zh-CN" altLang="en-US" dirty="0"/>
              <a:t>整体框架</a:t>
            </a:r>
          </a:p>
        </p:txBody>
      </p:sp>
      <p:sp>
        <p:nvSpPr>
          <p:cNvPr id="3" name="页脚占位符 2">
            <a:extLst>
              <a:ext uri="{FF2B5EF4-FFF2-40B4-BE49-F238E27FC236}">
                <a16:creationId xmlns:a16="http://schemas.microsoft.com/office/drawing/2014/main" id="{44C8B0E3-FD02-4A06-ACF7-DCC753BF456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F592E27-EFEE-43CA-B3E8-2D7B89B7E0EF}"/>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文本框 5">
            <a:extLst>
              <a:ext uri="{FF2B5EF4-FFF2-40B4-BE49-F238E27FC236}">
                <a16:creationId xmlns:a16="http://schemas.microsoft.com/office/drawing/2014/main" id="{2423C1E3-F6DE-4A21-B1BF-9C25309D478F}"/>
              </a:ext>
            </a:extLst>
          </p:cNvPr>
          <p:cNvSpPr txBox="1"/>
          <p:nvPr/>
        </p:nvSpPr>
        <p:spPr>
          <a:xfrm>
            <a:off x="741680" y="1358315"/>
            <a:ext cx="10535920" cy="369332"/>
          </a:xfrm>
          <a:prstGeom prst="rect">
            <a:avLst/>
          </a:prstGeom>
          <a:noFill/>
        </p:spPr>
        <p:txBody>
          <a:bodyPr wrap="square">
            <a:spAutoFit/>
          </a:bodyPr>
          <a:lstStyle/>
          <a:p>
            <a:r>
              <a:rPr lang="zh-CN" altLang="en-US" dirty="0"/>
              <a:t>SAGES的核心思想是通过利用抽样子图来改变图自动编码器的规模，以处理大型属性图。</a:t>
            </a:r>
          </a:p>
        </p:txBody>
      </p:sp>
      <p:sp>
        <p:nvSpPr>
          <p:cNvPr id="7" name="文本框 6">
            <a:extLst>
              <a:ext uri="{FF2B5EF4-FFF2-40B4-BE49-F238E27FC236}">
                <a16:creationId xmlns:a16="http://schemas.microsoft.com/office/drawing/2014/main" id="{CF38C7D3-3769-45EC-9A2C-A3E4A8ACD022}"/>
              </a:ext>
            </a:extLst>
          </p:cNvPr>
          <p:cNvSpPr txBox="1"/>
          <p:nvPr/>
        </p:nvSpPr>
        <p:spPr>
          <a:xfrm>
            <a:off x="669924" y="2057262"/>
            <a:ext cx="3678555" cy="646331"/>
          </a:xfrm>
          <a:prstGeom prst="rect">
            <a:avLst/>
          </a:prstGeom>
          <a:noFill/>
        </p:spPr>
        <p:txBody>
          <a:bodyPr wrap="square" rtlCol="0">
            <a:spAutoFit/>
          </a:bodyPr>
          <a:lstStyle/>
          <a:p>
            <a:r>
              <a:rPr lang="zh-CN" altLang="en-US" dirty="0"/>
              <a:t>利用考虑节点连接以及属性的图采样器提取适当连接的子图</a:t>
            </a:r>
          </a:p>
        </p:txBody>
      </p:sp>
      <p:sp>
        <p:nvSpPr>
          <p:cNvPr id="8" name="箭头: 右 7">
            <a:extLst>
              <a:ext uri="{FF2B5EF4-FFF2-40B4-BE49-F238E27FC236}">
                <a16:creationId xmlns:a16="http://schemas.microsoft.com/office/drawing/2014/main" id="{D869F067-E35B-45F5-BA9A-C3491E30D49A}"/>
              </a:ext>
            </a:extLst>
          </p:cNvPr>
          <p:cNvSpPr/>
          <p:nvPr/>
        </p:nvSpPr>
        <p:spPr>
          <a:xfrm>
            <a:off x="4409440" y="2263643"/>
            <a:ext cx="629920" cy="2063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F542CAB-2470-43B1-B6A0-D2C471E93E50}"/>
              </a:ext>
            </a:extLst>
          </p:cNvPr>
          <p:cNvSpPr txBox="1"/>
          <p:nvPr/>
        </p:nvSpPr>
        <p:spPr>
          <a:xfrm>
            <a:off x="5364479" y="1970764"/>
            <a:ext cx="6156008" cy="923330"/>
          </a:xfrm>
          <a:prstGeom prst="rect">
            <a:avLst/>
          </a:prstGeom>
          <a:noFill/>
        </p:spPr>
        <p:txBody>
          <a:bodyPr wrap="square" rtlCol="0">
            <a:spAutoFit/>
          </a:bodyPr>
          <a:lstStyle/>
          <a:p>
            <a:r>
              <a:rPr lang="zh-CN" altLang="en-US" dirty="0"/>
              <a:t>在每个采样的子图上采用一个属性敏感的图自动编码器。</a:t>
            </a:r>
            <a:endParaRPr lang="en-US" altLang="zh-CN" dirty="0"/>
          </a:p>
          <a:p>
            <a:r>
              <a:rPr lang="en-US" altLang="zh-CN" dirty="0"/>
              <a:t>[</a:t>
            </a:r>
            <a:r>
              <a:rPr lang="zh-CN" altLang="en-US" dirty="0"/>
              <a:t>该</a:t>
            </a:r>
            <a:r>
              <a:rPr lang="en-US" altLang="zh-CN" dirty="0"/>
              <a:t>GAE</a:t>
            </a:r>
            <a:r>
              <a:rPr lang="zh-CN" altLang="en-US" dirty="0"/>
              <a:t>捕捉节点之间的地方</a:t>
            </a:r>
            <a:r>
              <a:rPr lang="en-US" altLang="zh-CN" dirty="0"/>
              <a:t>/</a:t>
            </a:r>
            <a:r>
              <a:rPr lang="zh-CN" altLang="en-US" dirty="0"/>
              <a:t>社区关系（包括内容和结构）且利用规范化技术消除图抽样引起的偏差</a:t>
            </a:r>
            <a:r>
              <a:rPr lang="en-US" altLang="zh-CN" dirty="0"/>
              <a:t>]</a:t>
            </a:r>
            <a:r>
              <a:rPr lang="zh-CN" altLang="en-US" dirty="0"/>
              <a:t>。</a:t>
            </a:r>
          </a:p>
        </p:txBody>
      </p:sp>
      <p:pic>
        <p:nvPicPr>
          <p:cNvPr id="11" name="图片 10">
            <a:extLst>
              <a:ext uri="{FF2B5EF4-FFF2-40B4-BE49-F238E27FC236}">
                <a16:creationId xmlns:a16="http://schemas.microsoft.com/office/drawing/2014/main" id="{60996AE8-6416-43A5-8176-FB0B2011FDD9}"/>
              </a:ext>
            </a:extLst>
          </p:cNvPr>
          <p:cNvPicPr>
            <a:picLocks noChangeAspect="1"/>
          </p:cNvPicPr>
          <p:nvPr/>
        </p:nvPicPr>
        <p:blipFill>
          <a:blip r:embed="rId2"/>
          <a:stretch>
            <a:fillRect/>
          </a:stretch>
        </p:blipFill>
        <p:spPr>
          <a:xfrm>
            <a:off x="300477" y="1194721"/>
            <a:ext cx="11880568" cy="4621432"/>
          </a:xfrm>
          <a:prstGeom prst="rect">
            <a:avLst/>
          </a:prstGeom>
        </p:spPr>
      </p:pic>
    </p:spTree>
    <p:extLst>
      <p:ext uri="{BB962C8B-B14F-4D97-AF65-F5344CB8AC3E}">
        <p14:creationId xmlns:p14="http://schemas.microsoft.com/office/powerpoint/2010/main" val="46274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6654E3E-E8F9-4A91-8AF5-FA626DCF1D9A}"/>
              </a:ext>
            </a:extLst>
          </p:cNvPr>
          <p:cNvSpPr>
            <a:spLocks noGrp="1"/>
          </p:cNvSpPr>
          <p:nvPr>
            <p:ph type="ftr" sz="quarter" idx="4294967295"/>
          </p:nvPr>
        </p:nvSpPr>
        <p:spPr>
          <a:xfrm>
            <a:off x="0" y="6515100"/>
            <a:ext cx="4140200" cy="206375"/>
          </a:xfr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59B5F27-E88C-4D24-90F9-AEF434029A7D}"/>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13</a:t>
            </a:fld>
            <a:endParaRPr lang="zh-CN" altLang="en-US"/>
          </a:p>
        </p:txBody>
      </p:sp>
      <p:pic>
        <p:nvPicPr>
          <p:cNvPr id="6" name="图片 5">
            <a:extLst>
              <a:ext uri="{FF2B5EF4-FFF2-40B4-BE49-F238E27FC236}">
                <a16:creationId xmlns:a16="http://schemas.microsoft.com/office/drawing/2014/main" id="{33FCB025-1DCA-45AD-99B5-809D58BE9216}"/>
              </a:ext>
            </a:extLst>
          </p:cNvPr>
          <p:cNvPicPr>
            <a:picLocks noChangeAspect="1"/>
          </p:cNvPicPr>
          <p:nvPr/>
        </p:nvPicPr>
        <p:blipFill>
          <a:blip r:embed="rId2"/>
          <a:stretch>
            <a:fillRect/>
          </a:stretch>
        </p:blipFill>
        <p:spPr>
          <a:xfrm>
            <a:off x="2824162" y="61912"/>
            <a:ext cx="6543675" cy="6734175"/>
          </a:xfrm>
          <a:prstGeom prst="rect">
            <a:avLst/>
          </a:prstGeom>
        </p:spPr>
      </p:pic>
    </p:spTree>
    <p:extLst>
      <p:ext uri="{BB962C8B-B14F-4D97-AF65-F5344CB8AC3E}">
        <p14:creationId xmlns:p14="http://schemas.microsoft.com/office/powerpoint/2010/main" val="2630766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D8551-3912-4944-903E-E563B371FE70}"/>
              </a:ext>
            </a:extLst>
          </p:cNvPr>
          <p:cNvSpPr>
            <a:spLocks noGrp="1"/>
          </p:cNvSpPr>
          <p:nvPr>
            <p:ph type="title"/>
          </p:nvPr>
        </p:nvSpPr>
        <p:spPr/>
        <p:txBody>
          <a:bodyPr/>
          <a:lstStyle/>
          <a:p>
            <a:r>
              <a:rPr lang="en-US" altLang="zh-CN" dirty="0"/>
              <a:t>Our approach——</a:t>
            </a:r>
            <a:r>
              <a:rPr lang="zh-CN" altLang="en-US" dirty="0"/>
              <a:t>结构和内容敏感的图采样器</a:t>
            </a:r>
          </a:p>
        </p:txBody>
      </p:sp>
      <p:sp>
        <p:nvSpPr>
          <p:cNvPr id="3" name="文本框 2">
            <a:extLst>
              <a:ext uri="{FF2B5EF4-FFF2-40B4-BE49-F238E27FC236}">
                <a16:creationId xmlns:a16="http://schemas.microsoft.com/office/drawing/2014/main" id="{FFB242A2-9BB9-4C2A-8E22-D6AB08BD9905}"/>
              </a:ext>
            </a:extLst>
          </p:cNvPr>
          <p:cNvSpPr txBox="1"/>
          <p:nvPr/>
        </p:nvSpPr>
        <p:spPr>
          <a:xfrm>
            <a:off x="669925" y="1082695"/>
            <a:ext cx="7468236" cy="1116331"/>
          </a:xfrm>
          <a:prstGeom prst="rect">
            <a:avLst/>
          </a:prstGeom>
          <a:noFill/>
        </p:spPr>
        <p:txBody>
          <a:bodyPr wrap="square" rtlCol="0">
            <a:spAutoFit/>
          </a:bodyPr>
          <a:lstStyle/>
          <a:p>
            <a:pPr>
              <a:lnSpc>
                <a:spcPct val="200000"/>
              </a:lnSpc>
            </a:pPr>
            <a:r>
              <a:rPr lang="zh-CN" altLang="en-US" dirty="0"/>
              <a:t>图采样器：基于子图的抽样方法</a:t>
            </a:r>
            <a:endParaRPr lang="en-US" altLang="zh-CN" dirty="0"/>
          </a:p>
          <a:p>
            <a:pPr>
              <a:lnSpc>
                <a:spcPct val="200000"/>
              </a:lnSpc>
            </a:pPr>
            <a:r>
              <a:rPr lang="zh-CN" altLang="en-US" dirty="0"/>
              <a:t>目的：提取失去少量结构和内容信息的子图</a:t>
            </a:r>
          </a:p>
        </p:txBody>
      </p:sp>
      <p:sp>
        <p:nvSpPr>
          <p:cNvPr id="7" name="文本框 6">
            <a:extLst>
              <a:ext uri="{FF2B5EF4-FFF2-40B4-BE49-F238E27FC236}">
                <a16:creationId xmlns:a16="http://schemas.microsoft.com/office/drawing/2014/main" id="{9BBEF723-F869-409C-A8A4-0AC809021ACB}"/>
              </a:ext>
            </a:extLst>
          </p:cNvPr>
          <p:cNvSpPr txBox="1"/>
          <p:nvPr/>
        </p:nvSpPr>
        <p:spPr>
          <a:xfrm>
            <a:off x="613567" y="2432260"/>
            <a:ext cx="10963276" cy="1670329"/>
          </a:xfrm>
          <a:prstGeom prst="rect">
            <a:avLst/>
          </a:prstGeom>
          <a:noFill/>
        </p:spPr>
        <p:txBody>
          <a:bodyPr wrap="square">
            <a:spAutoFit/>
          </a:bodyPr>
          <a:lstStyle/>
          <a:p>
            <a:pPr>
              <a:lnSpc>
                <a:spcPct val="200000"/>
              </a:lnSpc>
            </a:pPr>
            <a:r>
              <a:rPr lang="zh-CN" altLang="en-US" dirty="0"/>
              <a:t>在小批量GCN训练中，减少抽样引起的节点嵌入的估计方差会提高模型精度和收敛速度。</a:t>
            </a:r>
            <a:endParaRPr lang="en-US" altLang="zh-CN" dirty="0"/>
          </a:p>
          <a:p>
            <a:pPr>
              <a:lnSpc>
                <a:spcPct val="200000"/>
              </a:lnSpc>
            </a:pPr>
            <a:r>
              <a:rPr lang="zh-CN" altLang="en-US" dirty="0"/>
              <a:t>根据公式</a:t>
            </a:r>
            <a:r>
              <a:rPr lang="en-US" altLang="zh-CN" dirty="0"/>
              <a:t>(8)</a:t>
            </a:r>
            <a:r>
              <a:rPr lang="zh-CN" altLang="en-US" dirty="0"/>
              <a:t>（模型中每一层的节点嵌入的计算公式），可以推导出完整的多层</a:t>
            </a:r>
            <a:r>
              <a:rPr lang="en-US" altLang="zh-CN" dirty="0"/>
              <a:t>GCN</a:t>
            </a:r>
            <a:r>
              <a:rPr lang="zh-CN" altLang="en-US" dirty="0"/>
              <a:t>模型中节点嵌入的估计方差。附录</a:t>
            </a:r>
            <a:r>
              <a:rPr lang="en-US" altLang="zh-CN" dirty="0"/>
              <a:t>A</a:t>
            </a:r>
            <a:r>
              <a:rPr lang="zh-CN" altLang="en-US" dirty="0"/>
              <a:t>证明了本文提出的图采样器是在方程（</a:t>
            </a:r>
            <a:r>
              <a:rPr lang="en-US" altLang="zh-CN" dirty="0"/>
              <a:t>8</a:t>
            </a:r>
            <a:r>
              <a:rPr lang="zh-CN" altLang="en-US" dirty="0"/>
              <a:t>）下最小化估计方差的近似最优方案</a:t>
            </a:r>
            <a:endParaRPr lang="en-US" altLang="zh-CN" dirty="0"/>
          </a:p>
        </p:txBody>
      </p:sp>
      <p:grpSp>
        <p:nvGrpSpPr>
          <p:cNvPr id="26" name="组合 25">
            <a:extLst>
              <a:ext uri="{FF2B5EF4-FFF2-40B4-BE49-F238E27FC236}">
                <a16:creationId xmlns:a16="http://schemas.microsoft.com/office/drawing/2014/main" id="{A297AF4C-C4E9-4E38-907C-B5EB7A89AC83}"/>
              </a:ext>
            </a:extLst>
          </p:cNvPr>
          <p:cNvGrpSpPr/>
          <p:nvPr/>
        </p:nvGrpSpPr>
        <p:grpSpPr>
          <a:xfrm>
            <a:off x="537844" y="4530005"/>
            <a:ext cx="11883868" cy="1057105"/>
            <a:chOff x="730884" y="3016165"/>
            <a:chExt cx="11883868" cy="1057105"/>
          </a:xfrm>
        </p:grpSpPr>
        <p:sp>
          <p:nvSpPr>
            <p:cNvPr id="8" name="文本框 7">
              <a:extLst>
                <a:ext uri="{FF2B5EF4-FFF2-40B4-BE49-F238E27FC236}">
                  <a16:creationId xmlns:a16="http://schemas.microsoft.com/office/drawing/2014/main" id="{AAF6868C-1133-407B-9B1C-6C4C078A651C}"/>
                </a:ext>
              </a:extLst>
            </p:cNvPr>
            <p:cNvSpPr txBox="1"/>
            <p:nvPr/>
          </p:nvSpPr>
          <p:spPr>
            <a:xfrm>
              <a:off x="730884" y="3105834"/>
              <a:ext cx="8148956" cy="369332"/>
            </a:xfrm>
            <a:prstGeom prst="rect">
              <a:avLst/>
            </a:prstGeom>
            <a:noFill/>
          </p:spPr>
          <p:txBody>
            <a:bodyPr wrap="square" rtlCol="0">
              <a:spAutoFit/>
            </a:bodyPr>
            <a:lstStyle/>
            <a:p>
              <a:r>
                <a:rPr lang="zh-CN" altLang="en-US" dirty="0"/>
                <a:t>首先进行了一个简单的线性</a:t>
              </a:r>
              <a:r>
                <a:rPr lang="en-US" altLang="zh-CN" dirty="0" err="1"/>
                <a:t>k-pop</a:t>
              </a:r>
              <a:r>
                <a:rPr lang="zh-CN" altLang="en-US" dirty="0"/>
                <a:t>图卷积变换：</a:t>
              </a:r>
            </a:p>
          </p:txBody>
        </p:sp>
        <p:pic>
          <p:nvPicPr>
            <p:cNvPr id="12" name="图片 11">
              <a:extLst>
                <a:ext uri="{FF2B5EF4-FFF2-40B4-BE49-F238E27FC236}">
                  <a16:creationId xmlns:a16="http://schemas.microsoft.com/office/drawing/2014/main" id="{7D9E3D81-B874-4773-819E-5E1E03AB4DC6}"/>
                </a:ext>
              </a:extLst>
            </p:cNvPr>
            <p:cNvPicPr>
              <a:picLocks noChangeAspect="1"/>
            </p:cNvPicPr>
            <p:nvPr/>
          </p:nvPicPr>
          <p:blipFill>
            <a:blip r:embed="rId2"/>
            <a:stretch>
              <a:fillRect/>
            </a:stretch>
          </p:blipFill>
          <p:spPr>
            <a:xfrm>
              <a:off x="5624195" y="3016165"/>
              <a:ext cx="3286125" cy="609600"/>
            </a:xfrm>
            <a:prstGeom prst="rect">
              <a:avLst/>
            </a:prstGeom>
          </p:spPr>
        </p:pic>
        <p:pic>
          <p:nvPicPr>
            <p:cNvPr id="14" name="图片 13">
              <a:extLst>
                <a:ext uri="{FF2B5EF4-FFF2-40B4-BE49-F238E27FC236}">
                  <a16:creationId xmlns:a16="http://schemas.microsoft.com/office/drawing/2014/main" id="{C6AAFD7E-742F-475F-B090-176D448F0BA4}"/>
                </a:ext>
              </a:extLst>
            </p:cNvPr>
            <p:cNvPicPr>
              <a:picLocks noChangeAspect="1"/>
            </p:cNvPicPr>
            <p:nvPr/>
          </p:nvPicPr>
          <p:blipFill>
            <a:blip r:embed="rId3"/>
            <a:stretch>
              <a:fillRect/>
            </a:stretch>
          </p:blipFill>
          <p:spPr>
            <a:xfrm>
              <a:off x="9224485" y="3046327"/>
              <a:ext cx="1219200" cy="447675"/>
            </a:xfrm>
            <a:prstGeom prst="rect">
              <a:avLst/>
            </a:prstGeom>
          </p:spPr>
        </p:pic>
        <p:sp>
          <p:nvSpPr>
            <p:cNvPr id="16" name="箭头: 右 15">
              <a:extLst>
                <a:ext uri="{FF2B5EF4-FFF2-40B4-BE49-F238E27FC236}">
                  <a16:creationId xmlns:a16="http://schemas.microsoft.com/office/drawing/2014/main" id="{AED13F0E-7143-4661-A2F2-AB86461A71CB}"/>
                </a:ext>
              </a:extLst>
            </p:cNvPr>
            <p:cNvSpPr/>
            <p:nvPr/>
          </p:nvSpPr>
          <p:spPr>
            <a:xfrm>
              <a:off x="843280" y="3708400"/>
              <a:ext cx="762000" cy="2120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4F951F3-8A83-4DE2-AFAC-08C1BA364CD3}"/>
                </a:ext>
              </a:extLst>
            </p:cNvPr>
            <p:cNvSpPr txBox="1"/>
            <p:nvPr/>
          </p:nvSpPr>
          <p:spPr>
            <a:xfrm>
              <a:off x="1666716" y="3655233"/>
              <a:ext cx="2661920" cy="369332"/>
            </a:xfrm>
            <a:prstGeom prst="rect">
              <a:avLst/>
            </a:prstGeom>
            <a:noFill/>
          </p:spPr>
          <p:txBody>
            <a:bodyPr wrap="square" rtlCol="0">
              <a:spAutoFit/>
            </a:bodyPr>
            <a:lstStyle/>
            <a:p>
              <a:r>
                <a:rPr lang="zh-CN" altLang="en-US" dirty="0"/>
                <a:t>近似最优采样概率</a:t>
              </a:r>
            </a:p>
          </p:txBody>
        </p:sp>
        <p:pic>
          <p:nvPicPr>
            <p:cNvPr id="19" name="图片 18">
              <a:extLst>
                <a:ext uri="{FF2B5EF4-FFF2-40B4-BE49-F238E27FC236}">
                  <a16:creationId xmlns:a16="http://schemas.microsoft.com/office/drawing/2014/main" id="{81923780-32F1-443A-93DD-4AE4B472D596}"/>
                </a:ext>
              </a:extLst>
            </p:cNvPr>
            <p:cNvPicPr>
              <a:picLocks noChangeAspect="1"/>
            </p:cNvPicPr>
            <p:nvPr/>
          </p:nvPicPr>
          <p:blipFill>
            <a:blip r:embed="rId4"/>
            <a:stretch>
              <a:fillRect/>
            </a:stretch>
          </p:blipFill>
          <p:spPr>
            <a:xfrm>
              <a:off x="3703478" y="3679760"/>
              <a:ext cx="3536634" cy="369332"/>
            </a:xfrm>
            <a:prstGeom prst="rect">
              <a:avLst/>
            </a:prstGeom>
          </p:spPr>
        </p:pic>
        <p:sp>
          <p:nvSpPr>
            <p:cNvPr id="20" name="文本框 19">
              <a:extLst>
                <a:ext uri="{FF2B5EF4-FFF2-40B4-BE49-F238E27FC236}">
                  <a16:creationId xmlns:a16="http://schemas.microsoft.com/office/drawing/2014/main" id="{C07D24F1-E869-4E02-91B6-ED8E647384B9}"/>
                </a:ext>
              </a:extLst>
            </p:cNvPr>
            <p:cNvSpPr txBox="1"/>
            <p:nvPr/>
          </p:nvSpPr>
          <p:spPr>
            <a:xfrm>
              <a:off x="7270592" y="3703938"/>
              <a:ext cx="5344160" cy="369332"/>
            </a:xfrm>
            <a:prstGeom prst="rect">
              <a:avLst/>
            </a:prstGeom>
            <a:noFill/>
          </p:spPr>
          <p:txBody>
            <a:bodyPr wrap="square" rtlCol="0">
              <a:spAutoFit/>
            </a:bodyPr>
            <a:lstStyle/>
            <a:p>
              <a:r>
                <a:rPr lang="zh-CN" altLang="en-US" dirty="0"/>
                <a:t>由公式（</a:t>
              </a:r>
              <a:r>
                <a:rPr lang="en-US" altLang="zh-CN" dirty="0"/>
                <a:t>8</a:t>
              </a:r>
              <a:r>
                <a:rPr lang="zh-CN" altLang="en-US" dirty="0"/>
                <a:t>）计算的节点嵌入的估计方差最小</a:t>
              </a: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628F565-8D64-4227-AD87-731AFEF629A8}"/>
                  </a:ext>
                </a:extLst>
              </p:cNvPr>
              <p:cNvSpPr txBox="1"/>
              <p:nvPr/>
            </p:nvSpPr>
            <p:spPr>
              <a:xfrm>
                <a:off x="7997982" y="4227697"/>
                <a:ext cx="3286125" cy="313804"/>
              </a:xfrm>
              <a:prstGeom prst="rect">
                <a:avLst/>
              </a:prstGeom>
              <a:noFill/>
            </p:spPr>
            <p:txBody>
              <a:bodyPr wrap="square" rtlCol="0">
                <a:spAutoFit/>
              </a:bodyPr>
              <a:lstStyle/>
              <a:p>
                <a14:m>
                  <m:oMath xmlns:m="http://schemas.openxmlformats.org/officeDocument/2006/math">
                    <m:acc>
                      <m:accPr>
                        <m:chr m:val="̃"/>
                        <m:ctrlPr>
                          <a:rPr lang="zh-CN" altLang="en-US" sz="1400" b="1" i="1" smtClean="0">
                            <a:latin typeface="Cambria Math" panose="02040503050406030204" pitchFamily="18" charset="0"/>
                          </a:rPr>
                        </m:ctrlPr>
                      </m:accPr>
                      <m:e>
                        <m:r>
                          <a:rPr lang="en-US" altLang="zh-CN" sz="1400" b="1" i="0" smtClean="0">
                            <a:latin typeface="Cambria Math" panose="02040503050406030204" pitchFamily="18" charset="0"/>
                          </a:rPr>
                          <m:t>𝐃</m:t>
                        </m:r>
                      </m:e>
                    </m:acc>
                  </m:oMath>
                </a14:m>
                <a:r>
                  <a:rPr lang="zh-CN" altLang="en-US" sz="1400" dirty="0"/>
                  <a:t>为</a:t>
                </a:r>
                <a14:m>
                  <m:oMath xmlns:m="http://schemas.openxmlformats.org/officeDocument/2006/math">
                    <m:acc>
                      <m:accPr>
                        <m:chr m:val="̃"/>
                        <m:ctrlPr>
                          <a:rPr lang="zh-CN" altLang="en-US" sz="1400" b="1" i="1" dirty="0" smtClean="0">
                            <a:latin typeface="Cambria Math" panose="02040503050406030204" pitchFamily="18" charset="0"/>
                          </a:rPr>
                        </m:ctrlPr>
                      </m:accPr>
                      <m:e>
                        <m:r>
                          <a:rPr lang="en-US" altLang="zh-CN" sz="1400" b="1" i="0" dirty="0" smtClean="0">
                            <a:latin typeface="Cambria Math" panose="02040503050406030204" pitchFamily="18" charset="0"/>
                          </a:rPr>
                          <m:t>𝐀</m:t>
                        </m:r>
                      </m:e>
                    </m:acc>
                  </m:oMath>
                </a14:m>
                <a:r>
                  <a:rPr lang="zh-CN" altLang="en-US" sz="1400" dirty="0"/>
                  <a:t>的</a:t>
                </a:r>
                <a:r>
                  <a:rPr lang="en-US" altLang="zh-CN" sz="1400" dirty="0"/>
                  <a:t>degree</a:t>
                </a:r>
                <a:r>
                  <a:rPr lang="zh-CN" altLang="en-US" sz="1400" dirty="0"/>
                  <a:t>矩阵</a:t>
                </a:r>
              </a:p>
            </p:txBody>
          </p:sp>
        </mc:Choice>
        <mc:Fallback xmlns="">
          <p:sp>
            <p:nvSpPr>
              <p:cNvPr id="4" name="文本框 3">
                <a:extLst>
                  <a:ext uri="{FF2B5EF4-FFF2-40B4-BE49-F238E27FC236}">
                    <a16:creationId xmlns:a16="http://schemas.microsoft.com/office/drawing/2014/main" id="{8628F565-8D64-4227-AD87-731AFEF629A8}"/>
                  </a:ext>
                </a:extLst>
              </p:cNvPr>
              <p:cNvSpPr txBox="1">
                <a:spLocks noRot="1" noChangeAspect="1" noMove="1" noResize="1" noEditPoints="1" noAdjustHandles="1" noChangeArrowheads="1" noChangeShapeType="1" noTextEdit="1"/>
              </p:cNvSpPr>
              <p:nvPr/>
            </p:nvSpPr>
            <p:spPr>
              <a:xfrm>
                <a:off x="7997982" y="4227697"/>
                <a:ext cx="3286125" cy="313804"/>
              </a:xfrm>
              <a:prstGeom prst="rect">
                <a:avLst/>
              </a:prstGeom>
              <a:blipFill>
                <a:blip r:embed="rId5"/>
                <a:stretch>
                  <a:fillRect t="-1961"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803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A8799-A3DC-4394-9013-A770A3BA2E87}"/>
              </a:ext>
            </a:extLst>
          </p:cNvPr>
          <p:cNvSpPr>
            <a:spLocks noGrp="1"/>
          </p:cNvSpPr>
          <p:nvPr>
            <p:ph type="title"/>
          </p:nvPr>
        </p:nvSpPr>
        <p:spPr/>
        <p:txBody>
          <a:bodyPr/>
          <a:lstStyle/>
          <a:p>
            <a:r>
              <a:rPr lang="en-US" altLang="zh-CN" dirty="0"/>
              <a:t>Our approach——</a:t>
            </a:r>
            <a:r>
              <a:rPr lang="zh-CN" altLang="en-US" dirty="0"/>
              <a:t>结构和内容敏感的图采样器</a:t>
            </a:r>
          </a:p>
        </p:txBody>
      </p:sp>
      <p:sp>
        <p:nvSpPr>
          <p:cNvPr id="3" name="页脚占位符 2">
            <a:extLst>
              <a:ext uri="{FF2B5EF4-FFF2-40B4-BE49-F238E27FC236}">
                <a16:creationId xmlns:a16="http://schemas.microsoft.com/office/drawing/2014/main" id="{C9F40FAC-0FDF-43EE-8720-28EB32AE061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9AD1DBC8-2E24-45D1-BE59-961661BB98E3}"/>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文本框 4">
            <a:extLst>
              <a:ext uri="{FF2B5EF4-FFF2-40B4-BE49-F238E27FC236}">
                <a16:creationId xmlns:a16="http://schemas.microsoft.com/office/drawing/2014/main" id="{2CE2068B-6D3B-492F-9187-437D23ED2E54}"/>
              </a:ext>
            </a:extLst>
          </p:cNvPr>
          <p:cNvSpPr txBox="1"/>
          <p:nvPr/>
        </p:nvSpPr>
        <p:spPr>
          <a:xfrm>
            <a:off x="669925" y="1442721"/>
            <a:ext cx="8991600" cy="369332"/>
          </a:xfrm>
          <a:prstGeom prst="rect">
            <a:avLst/>
          </a:prstGeom>
          <a:noFill/>
        </p:spPr>
        <p:txBody>
          <a:bodyPr wrap="square" rtlCol="0">
            <a:spAutoFit/>
          </a:bodyPr>
          <a:lstStyle/>
          <a:p>
            <a:r>
              <a:rPr lang="zh-CN" altLang="en-US" dirty="0"/>
              <a:t>文献</a:t>
            </a:r>
            <a:r>
              <a:rPr lang="en-US" altLang="zh-CN" dirty="0"/>
              <a:t>[41]</a:t>
            </a:r>
            <a:r>
              <a:rPr lang="zh-CN" altLang="en-US" dirty="0"/>
              <a:t>已经证明简单的线性图卷积变换可以捕捉到图结构和节点属性的信息。</a:t>
            </a:r>
            <a:endParaRPr lang="en-US" altLang="zh-CN"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1C8CBA-9FCE-4C21-96F0-42D7B534B91E}"/>
                  </a:ext>
                </a:extLst>
              </p:cNvPr>
              <p:cNvSpPr txBox="1"/>
              <p:nvPr/>
            </p:nvSpPr>
            <p:spPr>
              <a:xfrm>
                <a:off x="669924" y="1984937"/>
                <a:ext cx="10648315" cy="653192"/>
              </a:xfrm>
              <a:prstGeom prst="rect">
                <a:avLst/>
              </a:prstGeom>
              <a:noFill/>
            </p:spPr>
            <p:txBody>
              <a:bodyPr wrap="square">
                <a:spAutoFit/>
              </a:bodyPr>
              <a:lstStyle/>
              <a:p>
                <a:r>
                  <a:rPr lang="zh-CN" altLang="en-US" dirty="0"/>
                  <a:t>本文为显示简单线性图卷积变换的有效性，对原始节点特征矩阵和节点嵌入矩阵</a:t>
                </a:r>
                <a14:m>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𝐗</m:t>
                        </m:r>
                      </m:e>
                    </m:acc>
                  </m:oMath>
                </a14:m>
                <a:r>
                  <a:rPr lang="zh-CN" altLang="en-US" dirty="0"/>
                  <a:t>分别应用</a:t>
                </a:r>
                <a:r>
                  <a:rPr lang="en-US" altLang="zh-CN" dirty="0"/>
                  <a:t>t-SNE</a:t>
                </a:r>
                <a:r>
                  <a:rPr lang="zh-CN" altLang="en-US" dirty="0"/>
                  <a:t>算法，将</a:t>
                </a:r>
                <a:r>
                  <a:rPr lang="en-US" altLang="zh-CN" dirty="0"/>
                  <a:t>Cora</a:t>
                </a:r>
                <a:r>
                  <a:rPr lang="zh-CN" altLang="en-US" dirty="0"/>
                  <a:t>数据即将在二维空间可视化。</a:t>
                </a:r>
              </a:p>
            </p:txBody>
          </p:sp>
        </mc:Choice>
        <mc:Fallback xmlns="">
          <p:sp>
            <p:nvSpPr>
              <p:cNvPr id="7" name="文本框 6">
                <a:extLst>
                  <a:ext uri="{FF2B5EF4-FFF2-40B4-BE49-F238E27FC236}">
                    <a16:creationId xmlns:a16="http://schemas.microsoft.com/office/drawing/2014/main" id="{8C1C8CBA-9FCE-4C21-96F0-42D7B534B91E}"/>
                  </a:ext>
                </a:extLst>
              </p:cNvPr>
              <p:cNvSpPr txBox="1">
                <a:spLocks noRot="1" noChangeAspect="1" noMove="1" noResize="1" noEditPoints="1" noAdjustHandles="1" noChangeArrowheads="1" noChangeShapeType="1" noTextEdit="1"/>
              </p:cNvSpPr>
              <p:nvPr/>
            </p:nvSpPr>
            <p:spPr>
              <a:xfrm>
                <a:off x="669924" y="1984937"/>
                <a:ext cx="10648315" cy="653192"/>
              </a:xfrm>
              <a:prstGeom prst="rect">
                <a:avLst/>
              </a:prstGeom>
              <a:blipFill>
                <a:blip r:embed="rId2"/>
                <a:stretch>
                  <a:fillRect l="-515" t="-4673" b="-1401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8A955CF-1A55-4B8F-8F34-49C87D76BADD}"/>
              </a:ext>
            </a:extLst>
          </p:cNvPr>
          <p:cNvPicPr>
            <a:picLocks noChangeAspect="1"/>
          </p:cNvPicPr>
          <p:nvPr/>
        </p:nvPicPr>
        <p:blipFill>
          <a:blip r:embed="rId3"/>
          <a:stretch>
            <a:fillRect/>
          </a:stretch>
        </p:blipFill>
        <p:spPr>
          <a:xfrm>
            <a:off x="2541190" y="2728119"/>
            <a:ext cx="7109619" cy="3455251"/>
          </a:xfrm>
          <a:prstGeom prst="rect">
            <a:avLst/>
          </a:prstGeom>
        </p:spPr>
      </p:pic>
    </p:spTree>
    <p:extLst>
      <p:ext uri="{BB962C8B-B14F-4D97-AF65-F5344CB8AC3E}">
        <p14:creationId xmlns:p14="http://schemas.microsoft.com/office/powerpoint/2010/main" val="2811912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510B8-6FCC-4D01-82E6-ADFF2D888E1E}"/>
              </a:ext>
            </a:extLst>
          </p:cNvPr>
          <p:cNvSpPr>
            <a:spLocks noGrp="1"/>
          </p:cNvSpPr>
          <p:nvPr>
            <p:ph type="title"/>
          </p:nvPr>
        </p:nvSpPr>
        <p:spPr/>
        <p:txBody>
          <a:bodyPr/>
          <a:lstStyle/>
          <a:p>
            <a:r>
              <a:rPr lang="en-US" altLang="zh-CN" dirty="0"/>
              <a:t>Our approach——</a:t>
            </a:r>
            <a:r>
              <a:rPr lang="zh-CN" altLang="en-US" dirty="0"/>
              <a:t>结构和内容敏感的图采样器</a:t>
            </a:r>
          </a:p>
        </p:txBody>
      </p:sp>
      <p:sp>
        <p:nvSpPr>
          <p:cNvPr id="3" name="页脚占位符 2">
            <a:extLst>
              <a:ext uri="{FF2B5EF4-FFF2-40B4-BE49-F238E27FC236}">
                <a16:creationId xmlns:a16="http://schemas.microsoft.com/office/drawing/2014/main" id="{41B31605-E45B-458C-AC26-D2A6E5313D8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9A351C54-725A-4D62-A41D-6D168E2B48D4}"/>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6" name="图片 5">
            <a:extLst>
              <a:ext uri="{FF2B5EF4-FFF2-40B4-BE49-F238E27FC236}">
                <a16:creationId xmlns:a16="http://schemas.microsoft.com/office/drawing/2014/main" id="{AA1E3637-F1FE-4E80-9B67-81BBAB5B0330}"/>
              </a:ext>
            </a:extLst>
          </p:cNvPr>
          <p:cNvPicPr>
            <a:picLocks noChangeAspect="1"/>
          </p:cNvPicPr>
          <p:nvPr/>
        </p:nvPicPr>
        <p:blipFill>
          <a:blip r:embed="rId2"/>
          <a:stretch>
            <a:fillRect/>
          </a:stretch>
        </p:blipFill>
        <p:spPr>
          <a:xfrm>
            <a:off x="528320" y="1179830"/>
            <a:ext cx="6875874" cy="550220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CF5DA5-01AE-41E8-900A-26BC4EA72102}"/>
                  </a:ext>
                </a:extLst>
              </p:cNvPr>
              <p:cNvSpPr txBox="1"/>
              <p:nvPr/>
            </p:nvSpPr>
            <p:spPr>
              <a:xfrm>
                <a:off x="7548880" y="1584960"/>
                <a:ext cx="4409440" cy="1786964"/>
              </a:xfrm>
              <a:prstGeom prst="rect">
                <a:avLst/>
              </a:prstGeom>
              <a:noFill/>
            </p:spPr>
            <p:txBody>
              <a:bodyPr wrap="square" rtlCol="0">
                <a:spAutoFit/>
              </a:bodyPr>
              <a:lstStyle/>
              <a:p>
                <a:r>
                  <a:rPr lang="zh-CN" altLang="en-US" dirty="0"/>
                  <a:t>基本思路：通过在随机游走中选择图中的相似节点进行抽样</a:t>
                </a:r>
                <a:endParaRPr lang="en-US" altLang="zh-CN" dirty="0"/>
              </a:p>
              <a:p>
                <a:endParaRPr lang="en-US" altLang="zh-CN" dirty="0"/>
              </a:p>
              <a:p>
                <a:r>
                  <a:rPr lang="zh-CN" altLang="en-US" dirty="0"/>
                  <a:t>均匀抽样：从根节点开始，为每个步行者走</a:t>
                </a:r>
                <a:r>
                  <a:rPr lang="en-US" altLang="zh-CN" dirty="0"/>
                  <a:t>h-hops</a:t>
                </a:r>
                <a:r>
                  <a:rPr lang="zh-CN" altLang="en-US" dirty="0"/>
                  <a:t>，每一条中根据算法</a:t>
                </a:r>
                <a:r>
                  <a:rPr lang="en-US" altLang="zh-CN" dirty="0"/>
                  <a:t>2</a:t>
                </a:r>
                <a:r>
                  <a:rPr lang="zh-CN" altLang="en-US" dirty="0"/>
                  <a:t>定义的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𝑛𝑒𝑖</m:t>
                        </m:r>
                        <m:r>
                          <a:rPr lang="en-US" altLang="zh-CN" b="0" i="1" smtClean="0">
                            <a:latin typeface="Cambria Math" panose="02040503050406030204" pitchFamily="18" charset="0"/>
                          </a:rPr>
                          <m:t>)</m:t>
                        </m:r>
                      </m:sub>
                    </m:sSub>
                    <m:r>
                      <a:rPr lang="zh-CN" altLang="en-US" i="1">
                        <a:latin typeface="Cambria Math" panose="02040503050406030204" pitchFamily="18" charset="0"/>
                      </a:rPr>
                      <m:t>随机</m:t>
                    </m:r>
                  </m:oMath>
                </a14:m>
                <a:r>
                  <a:rPr lang="zh-CN" altLang="en-US" dirty="0"/>
                  <a:t>抽取当前节点的一个邻居节点</a:t>
                </a:r>
              </a:p>
            </p:txBody>
          </p:sp>
        </mc:Choice>
        <mc:Fallback xmlns="">
          <p:sp>
            <p:nvSpPr>
              <p:cNvPr id="7" name="文本框 6">
                <a:extLst>
                  <a:ext uri="{FF2B5EF4-FFF2-40B4-BE49-F238E27FC236}">
                    <a16:creationId xmlns:a16="http://schemas.microsoft.com/office/drawing/2014/main" id="{00CF5DA5-01AE-41E8-900A-26BC4EA72102}"/>
                  </a:ext>
                </a:extLst>
              </p:cNvPr>
              <p:cNvSpPr txBox="1">
                <a:spLocks noRot="1" noChangeAspect="1" noMove="1" noResize="1" noEditPoints="1" noAdjustHandles="1" noChangeArrowheads="1" noChangeShapeType="1" noTextEdit="1"/>
              </p:cNvSpPr>
              <p:nvPr/>
            </p:nvSpPr>
            <p:spPr>
              <a:xfrm>
                <a:off x="7548880" y="1584960"/>
                <a:ext cx="4409440" cy="1786964"/>
              </a:xfrm>
              <a:prstGeom prst="rect">
                <a:avLst/>
              </a:prstGeom>
              <a:blipFill>
                <a:blip r:embed="rId3"/>
                <a:stretch>
                  <a:fillRect l="-1105" t="-1706" b="-3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674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1C969-AC47-49A8-8BC1-4FE65BCF41FD}"/>
              </a:ext>
            </a:extLst>
          </p:cNvPr>
          <p:cNvSpPr>
            <a:spLocks noGrp="1"/>
          </p:cNvSpPr>
          <p:nvPr>
            <p:ph type="title"/>
          </p:nvPr>
        </p:nvSpPr>
        <p:spPr/>
        <p:txBody>
          <a:bodyPr/>
          <a:lstStyle/>
          <a:p>
            <a:r>
              <a:rPr lang="en-US" altLang="zh-CN" dirty="0"/>
              <a:t>Our approach——</a:t>
            </a:r>
            <a:r>
              <a:rPr lang="zh-CN" altLang="en-US" dirty="0"/>
              <a:t>基于子图的无偏属性图编码器</a:t>
            </a:r>
          </a:p>
        </p:txBody>
      </p:sp>
      <p:sp>
        <p:nvSpPr>
          <p:cNvPr id="3" name="页脚占位符 2">
            <a:extLst>
              <a:ext uri="{FF2B5EF4-FFF2-40B4-BE49-F238E27FC236}">
                <a16:creationId xmlns:a16="http://schemas.microsoft.com/office/drawing/2014/main" id="{0B05CC40-C5B5-4DB2-92DC-B2E8DFCFE0C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C9A3284-4BD4-470C-9452-740A3EAFE5C0}"/>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文本框 4">
            <a:extLst>
              <a:ext uri="{FF2B5EF4-FFF2-40B4-BE49-F238E27FC236}">
                <a16:creationId xmlns:a16="http://schemas.microsoft.com/office/drawing/2014/main" id="{8D401000-F0E2-4512-9A2C-7511A4492287}"/>
              </a:ext>
            </a:extLst>
          </p:cNvPr>
          <p:cNvSpPr txBox="1"/>
          <p:nvPr/>
        </p:nvSpPr>
        <p:spPr>
          <a:xfrm>
            <a:off x="669925" y="1219200"/>
            <a:ext cx="11125200" cy="646331"/>
          </a:xfrm>
          <a:prstGeom prst="rect">
            <a:avLst/>
          </a:prstGeom>
          <a:noFill/>
        </p:spPr>
        <p:txBody>
          <a:bodyPr wrap="square" rtlCol="0">
            <a:spAutoFit/>
          </a:bodyPr>
          <a:lstStyle/>
          <a:p>
            <a:r>
              <a:rPr lang="en-US" altLang="zh-CN" dirty="0"/>
              <a:t>SAGES</a:t>
            </a:r>
            <a:r>
              <a:rPr lang="zh-CN" altLang="en-US" dirty="0"/>
              <a:t>框架灵活，许多</a:t>
            </a:r>
            <a:r>
              <a:rPr lang="en-US" altLang="zh-CN" dirty="0"/>
              <a:t>GNN</a:t>
            </a:r>
            <a:r>
              <a:rPr lang="zh-CN" altLang="en-US" dirty="0"/>
              <a:t>架构的变体都适合作为编码器。</a:t>
            </a:r>
            <a:endParaRPr lang="en-US" altLang="zh-CN" dirty="0"/>
          </a:p>
          <a:p>
            <a:r>
              <a:rPr lang="zh-CN" altLang="en-US" dirty="0"/>
              <a:t>简单起见，这里介绍</a:t>
            </a:r>
            <a:r>
              <a:rPr lang="en-US" altLang="zh-CN" dirty="0"/>
              <a:t>GCN</a:t>
            </a:r>
            <a:r>
              <a:rPr lang="zh-CN" altLang="en-US" dirty="0"/>
              <a:t>作为我们的编码器</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1EEA95A-92E1-4D1D-B08B-C256BF86AA41}"/>
                  </a:ext>
                </a:extLst>
              </p:cNvPr>
              <p:cNvSpPr txBox="1"/>
              <p:nvPr/>
            </p:nvSpPr>
            <p:spPr>
              <a:xfrm>
                <a:off x="669925" y="1871365"/>
                <a:ext cx="3210560" cy="646331"/>
              </a:xfrm>
              <a:prstGeom prst="rect">
                <a:avLst/>
              </a:prstGeom>
              <a:noFill/>
            </p:spPr>
            <p:txBody>
              <a:bodyPr wrap="square" rtlCol="0">
                <a:spAutoFit/>
              </a:bodyPr>
              <a:lstStyle/>
              <a:p>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r>
                      <a:rPr lang="zh-CN" altLang="en-US" i="1">
                        <a:latin typeface="Cambria Math" panose="02040503050406030204" pitchFamily="18" charset="0"/>
                        <a:ea typeface="Cambria Math" panose="02040503050406030204" pitchFamily="18" charset="0"/>
                      </a:rPr>
                      <m:t>：</m:t>
                    </m:r>
                  </m:oMath>
                </a14:m>
                <a:r>
                  <a:rPr lang="en-US" altLang="zh-CN" dirty="0"/>
                  <a:t>GCN</a:t>
                </a:r>
                <a:r>
                  <a:rPr lang="zh-CN" altLang="en-US" dirty="0"/>
                  <a:t>编码器</a:t>
                </a:r>
                <a:endParaRPr lang="en-US" altLang="zh-CN" dirty="0"/>
              </a:p>
              <a:p>
                <a:r>
                  <a:rPr lang="zh-CN" altLang="en-US" dirty="0"/>
                  <a:t>对于给定子图</a:t>
                </a:r>
              </a:p>
            </p:txBody>
          </p:sp>
        </mc:Choice>
        <mc:Fallback xmlns="">
          <p:sp>
            <p:nvSpPr>
              <p:cNvPr id="6" name="文本框 5">
                <a:extLst>
                  <a:ext uri="{FF2B5EF4-FFF2-40B4-BE49-F238E27FC236}">
                    <a16:creationId xmlns:a16="http://schemas.microsoft.com/office/drawing/2014/main" id="{51EEA95A-92E1-4D1D-B08B-C256BF86AA41}"/>
                  </a:ext>
                </a:extLst>
              </p:cNvPr>
              <p:cNvSpPr txBox="1">
                <a:spLocks noRot="1" noChangeAspect="1" noMove="1" noResize="1" noEditPoints="1" noAdjustHandles="1" noChangeArrowheads="1" noChangeShapeType="1" noTextEdit="1"/>
              </p:cNvSpPr>
              <p:nvPr/>
            </p:nvSpPr>
            <p:spPr>
              <a:xfrm>
                <a:off x="669925" y="1871365"/>
                <a:ext cx="3210560" cy="646331"/>
              </a:xfrm>
              <a:prstGeom prst="rect">
                <a:avLst/>
              </a:prstGeom>
              <a:blipFill>
                <a:blip r:embed="rId2"/>
                <a:stretch>
                  <a:fillRect l="-1708" t="-5660" b="-1415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8422A1D-415E-4453-82E4-C87ACBCDC2BB}"/>
              </a:ext>
            </a:extLst>
          </p:cNvPr>
          <p:cNvPicPr>
            <a:picLocks noChangeAspect="1"/>
          </p:cNvPicPr>
          <p:nvPr/>
        </p:nvPicPr>
        <p:blipFill>
          <a:blip r:embed="rId3"/>
          <a:stretch>
            <a:fillRect/>
          </a:stretch>
        </p:blipFill>
        <p:spPr>
          <a:xfrm>
            <a:off x="2275205" y="2149713"/>
            <a:ext cx="2000250" cy="40957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3E3CFD8-10EF-4393-AE98-70F755AB00FA}"/>
                  </a:ext>
                </a:extLst>
              </p:cNvPr>
              <p:cNvSpPr txBox="1"/>
              <p:nvPr/>
            </p:nvSpPr>
            <p:spPr>
              <a:xfrm>
                <a:off x="4275454" y="2169834"/>
                <a:ext cx="4258945" cy="369332"/>
              </a:xfrm>
              <a:prstGeom prst="rect">
                <a:avLst/>
              </a:prstGeom>
              <a:noFill/>
            </p:spPr>
            <p:txBody>
              <a:bodyPr wrap="square" rtlCol="0">
                <a:spAutoFit/>
              </a:bodyPr>
              <a:lstStyle/>
              <a:p>
                <a:r>
                  <a:rPr lang="zh-CN" altLang="en-US" dirty="0"/>
                  <a:t>以及邻接矩阵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1" i="0">
                            <a:latin typeface="Cambria Math" panose="02040503050406030204" pitchFamily="18" charset="0"/>
                          </a:rPr>
                          <m:t>𝐭</m:t>
                        </m:r>
                      </m:sub>
                    </m:sSub>
                  </m:oMath>
                </a14:m>
                <a:r>
                  <a:rPr lang="zh-CN" altLang="en-US" dirty="0"/>
                  <a:t>，编码器的第</a:t>
                </a:r>
                <a14:m>
                  <m:oMath xmlns:m="http://schemas.openxmlformats.org/officeDocument/2006/math">
                    <m:r>
                      <a:rPr lang="zh-CN" altLang="en-US" i="1" smtClean="0">
                        <a:latin typeface="Cambria Math" panose="02040503050406030204" pitchFamily="18" charset="0"/>
                      </a:rPr>
                      <m:t>𝜄</m:t>
                    </m:r>
                  </m:oMath>
                </a14:m>
                <a:r>
                  <a:rPr lang="zh-CN" altLang="en-US" dirty="0"/>
                  <a:t>层为：</a:t>
                </a:r>
                <a:endParaRPr lang="zh-CN" altLang="en-US" b="1" dirty="0"/>
              </a:p>
            </p:txBody>
          </p:sp>
        </mc:Choice>
        <mc:Fallback xmlns="">
          <p:sp>
            <p:nvSpPr>
              <p:cNvPr id="9" name="文本框 8">
                <a:extLst>
                  <a:ext uri="{FF2B5EF4-FFF2-40B4-BE49-F238E27FC236}">
                    <a16:creationId xmlns:a16="http://schemas.microsoft.com/office/drawing/2014/main" id="{B3E3CFD8-10EF-4393-AE98-70F755AB00FA}"/>
                  </a:ext>
                </a:extLst>
              </p:cNvPr>
              <p:cNvSpPr txBox="1">
                <a:spLocks noRot="1" noChangeAspect="1" noMove="1" noResize="1" noEditPoints="1" noAdjustHandles="1" noChangeArrowheads="1" noChangeShapeType="1" noTextEdit="1"/>
              </p:cNvSpPr>
              <p:nvPr/>
            </p:nvSpPr>
            <p:spPr>
              <a:xfrm>
                <a:off x="4275454" y="2169834"/>
                <a:ext cx="4258945" cy="369332"/>
              </a:xfrm>
              <a:prstGeom prst="rect">
                <a:avLst/>
              </a:prstGeom>
              <a:blipFill>
                <a:blip r:embed="rId4"/>
                <a:stretch>
                  <a:fillRect l="-1144" t="-9836" b="-2459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766A667-721D-4806-815C-49E4242A476C}"/>
              </a:ext>
            </a:extLst>
          </p:cNvPr>
          <p:cNvPicPr>
            <a:picLocks noChangeAspect="1"/>
          </p:cNvPicPr>
          <p:nvPr/>
        </p:nvPicPr>
        <p:blipFill>
          <a:blip r:embed="rId5"/>
          <a:stretch>
            <a:fillRect/>
          </a:stretch>
        </p:blipFill>
        <p:spPr>
          <a:xfrm>
            <a:off x="1411605" y="2564393"/>
            <a:ext cx="7048500" cy="771525"/>
          </a:xfrm>
          <a:prstGeom prst="rect">
            <a:avLst/>
          </a:prstGeom>
        </p:spPr>
      </p:pic>
      <p:pic>
        <p:nvPicPr>
          <p:cNvPr id="13" name="图片 12">
            <a:extLst>
              <a:ext uri="{FF2B5EF4-FFF2-40B4-BE49-F238E27FC236}">
                <a16:creationId xmlns:a16="http://schemas.microsoft.com/office/drawing/2014/main" id="{B1B1D9C5-50A7-4D7C-A46E-FBD46C36F131}"/>
              </a:ext>
            </a:extLst>
          </p:cNvPr>
          <p:cNvPicPr>
            <a:picLocks noChangeAspect="1"/>
          </p:cNvPicPr>
          <p:nvPr/>
        </p:nvPicPr>
        <p:blipFill>
          <a:blip r:embed="rId6"/>
          <a:stretch>
            <a:fillRect/>
          </a:stretch>
        </p:blipFill>
        <p:spPr>
          <a:xfrm>
            <a:off x="1846579" y="3382615"/>
            <a:ext cx="2428875" cy="457200"/>
          </a:xfrm>
          <a:prstGeom prst="rect">
            <a:avLst/>
          </a:prstGeom>
        </p:spPr>
      </p:pic>
      <p:pic>
        <p:nvPicPr>
          <p:cNvPr id="15" name="图片 14">
            <a:extLst>
              <a:ext uri="{FF2B5EF4-FFF2-40B4-BE49-F238E27FC236}">
                <a16:creationId xmlns:a16="http://schemas.microsoft.com/office/drawing/2014/main" id="{595A6311-5C5F-4D53-9655-E44A3916BD06}"/>
              </a:ext>
            </a:extLst>
          </p:cNvPr>
          <p:cNvPicPr>
            <a:picLocks noChangeAspect="1"/>
          </p:cNvPicPr>
          <p:nvPr/>
        </p:nvPicPr>
        <p:blipFill>
          <a:blip r:embed="rId7"/>
          <a:stretch>
            <a:fillRect/>
          </a:stretch>
        </p:blipFill>
        <p:spPr>
          <a:xfrm>
            <a:off x="5241607" y="3344597"/>
            <a:ext cx="1514475" cy="42862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980338C-1B84-452E-B0AF-55CAEAB6DA4B}"/>
                  </a:ext>
                </a:extLst>
              </p:cNvPr>
              <p:cNvSpPr txBox="1"/>
              <p:nvPr/>
            </p:nvSpPr>
            <p:spPr>
              <a:xfrm>
                <a:off x="762000" y="4124960"/>
                <a:ext cx="8890000" cy="646331"/>
              </a:xfrm>
              <a:prstGeom prst="rect">
                <a:avLst/>
              </a:prstGeom>
              <a:noFill/>
            </p:spPr>
            <p:txBody>
              <a:bodyPr wrap="square" rtlCol="0">
                <a:spAutoFit/>
              </a:bodyPr>
              <a:lstStyle/>
              <a:p>
                <a:r>
                  <a:rPr lang="zh-CN" altLang="en-US" dirty="0"/>
                  <a:t>在应用</a:t>
                </a:r>
                <a:r>
                  <a:rPr lang="en-US" altLang="zh-CN" dirty="0"/>
                  <a:t>L</a:t>
                </a:r>
                <a:r>
                  <a:rPr lang="zh-CN" altLang="en-US" dirty="0"/>
                  <a:t>层编码器后，认为最后一层输出是由</a:t>
                </a:r>
                <a:r>
                  <a:rPr lang="en-US" altLang="zh-CN" dirty="0"/>
                  <a:t>GAE</a:t>
                </a:r>
                <a:r>
                  <a:rPr lang="zh-CN" altLang="en-US" dirty="0"/>
                  <a:t>学习的最终节点表征矩阵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a:latin typeface="Cambria Math" panose="02040503050406030204" pitchFamily="18" charset="0"/>
                          </a:rPr>
                          <m:t>𝐭</m:t>
                        </m:r>
                      </m:sub>
                    </m:sSub>
                  </m:oMath>
                </a14:m>
                <a:r>
                  <a:rPr lang="zh-CN" altLang="en-US" dirty="0"/>
                  <a:t>，因此对于</a:t>
                </a:r>
                <a:r>
                  <a:rPr lang="en-US" altLang="zh-CN" dirty="0"/>
                  <a:t>GCN</a:t>
                </a:r>
                <a:r>
                  <a:rPr lang="zh-CN" altLang="en-US" dirty="0"/>
                  <a:t>编码器</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Φ</m:t>
                    </m:r>
                    <m:r>
                      <a:rPr lang="zh-CN" altLang="en-US" i="0" smtClean="0">
                        <a:latin typeface="Cambria Math" panose="02040503050406030204" pitchFamily="18" charset="0"/>
                      </a:rPr>
                      <m:t>有</m:t>
                    </m:r>
                  </m:oMath>
                </a14:m>
                <a:r>
                  <a:rPr lang="zh-CN" altLang="en-US" b="1" dirty="0"/>
                  <a:t>：</a:t>
                </a:r>
              </a:p>
            </p:txBody>
          </p:sp>
        </mc:Choice>
        <mc:Fallback xmlns="">
          <p:sp>
            <p:nvSpPr>
              <p:cNvPr id="16" name="文本框 15">
                <a:extLst>
                  <a:ext uri="{FF2B5EF4-FFF2-40B4-BE49-F238E27FC236}">
                    <a16:creationId xmlns:a16="http://schemas.microsoft.com/office/drawing/2014/main" id="{0980338C-1B84-452E-B0AF-55CAEAB6DA4B}"/>
                  </a:ext>
                </a:extLst>
              </p:cNvPr>
              <p:cNvSpPr txBox="1">
                <a:spLocks noRot="1" noChangeAspect="1" noMove="1" noResize="1" noEditPoints="1" noAdjustHandles="1" noChangeArrowheads="1" noChangeShapeType="1" noTextEdit="1"/>
              </p:cNvSpPr>
              <p:nvPr/>
            </p:nvSpPr>
            <p:spPr>
              <a:xfrm>
                <a:off x="762000" y="4124960"/>
                <a:ext cx="8890000" cy="646331"/>
              </a:xfrm>
              <a:prstGeom prst="rect">
                <a:avLst/>
              </a:prstGeom>
              <a:blipFill>
                <a:blip r:embed="rId8"/>
                <a:stretch>
                  <a:fillRect l="-549" t="-5660" b="-14151"/>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DDE5C599-322D-4684-BABA-425926EB0357}"/>
              </a:ext>
            </a:extLst>
          </p:cNvPr>
          <p:cNvPicPr>
            <a:picLocks noChangeAspect="1"/>
          </p:cNvPicPr>
          <p:nvPr/>
        </p:nvPicPr>
        <p:blipFill>
          <a:blip r:embed="rId9"/>
          <a:stretch>
            <a:fillRect/>
          </a:stretch>
        </p:blipFill>
        <p:spPr>
          <a:xfrm>
            <a:off x="1846579" y="4985970"/>
            <a:ext cx="4457700" cy="657225"/>
          </a:xfrm>
          <a:prstGeom prst="rect">
            <a:avLst/>
          </a:prstGeom>
        </p:spPr>
      </p:pic>
      <p:pic>
        <p:nvPicPr>
          <p:cNvPr id="20" name="图片 19">
            <a:extLst>
              <a:ext uri="{FF2B5EF4-FFF2-40B4-BE49-F238E27FC236}">
                <a16:creationId xmlns:a16="http://schemas.microsoft.com/office/drawing/2014/main" id="{802C43AD-CCB2-4F2A-91C5-616462A4CC2A}"/>
              </a:ext>
            </a:extLst>
          </p:cNvPr>
          <p:cNvPicPr>
            <a:picLocks noChangeAspect="1"/>
          </p:cNvPicPr>
          <p:nvPr/>
        </p:nvPicPr>
        <p:blipFill>
          <a:blip r:embed="rId10"/>
          <a:stretch>
            <a:fillRect/>
          </a:stretch>
        </p:blipFill>
        <p:spPr>
          <a:xfrm>
            <a:off x="6941343" y="4989226"/>
            <a:ext cx="3124200" cy="771525"/>
          </a:xfrm>
          <a:prstGeom prst="rect">
            <a:avLst/>
          </a:prstGeom>
        </p:spPr>
      </p:pic>
      <p:cxnSp>
        <p:nvCxnSpPr>
          <p:cNvPr id="22" name="连接符: 曲线 21">
            <a:extLst>
              <a:ext uri="{FF2B5EF4-FFF2-40B4-BE49-F238E27FC236}">
                <a16:creationId xmlns:a16="http://schemas.microsoft.com/office/drawing/2014/main" id="{8873CBE9-1B83-4997-9349-95BEAE209BED}"/>
              </a:ext>
            </a:extLst>
          </p:cNvPr>
          <p:cNvCxnSpPr/>
          <p:nvPr/>
        </p:nvCxnSpPr>
        <p:spPr>
          <a:xfrm flipV="1">
            <a:off x="7183120" y="4818717"/>
            <a:ext cx="406400" cy="304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1AFF833-0B1A-44E3-8AA7-0F3F2C6FB4EB}"/>
              </a:ext>
            </a:extLst>
          </p:cNvPr>
          <p:cNvSpPr txBox="1"/>
          <p:nvPr/>
        </p:nvSpPr>
        <p:spPr>
          <a:xfrm>
            <a:off x="7711440" y="4612640"/>
            <a:ext cx="3232944" cy="338554"/>
          </a:xfrm>
          <a:prstGeom prst="rect">
            <a:avLst/>
          </a:prstGeom>
          <a:noFill/>
        </p:spPr>
        <p:txBody>
          <a:bodyPr wrap="square" rtlCol="0">
            <a:spAutoFit/>
          </a:bodyPr>
          <a:lstStyle/>
          <a:p>
            <a:r>
              <a:rPr lang="zh-CN" altLang="en-US" sz="1600" dirty="0"/>
              <a:t>编码器中的所有可训练参数</a:t>
            </a:r>
          </a:p>
        </p:txBody>
      </p:sp>
    </p:spTree>
    <p:extLst>
      <p:ext uri="{BB962C8B-B14F-4D97-AF65-F5344CB8AC3E}">
        <p14:creationId xmlns:p14="http://schemas.microsoft.com/office/powerpoint/2010/main" val="11798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6530058-0718-4456-8395-21B15B08F7AE}"/>
              </a:ext>
            </a:extLst>
          </p:cNvPr>
          <p:cNvPicPr>
            <a:picLocks noChangeAspect="1"/>
          </p:cNvPicPr>
          <p:nvPr/>
        </p:nvPicPr>
        <p:blipFill>
          <a:blip r:embed="rId2"/>
          <a:stretch>
            <a:fillRect/>
          </a:stretch>
        </p:blipFill>
        <p:spPr>
          <a:xfrm>
            <a:off x="5588159" y="4413455"/>
            <a:ext cx="5921691" cy="892190"/>
          </a:xfrm>
          <a:prstGeom prst="rect">
            <a:avLst/>
          </a:prstGeom>
        </p:spPr>
      </p:pic>
      <p:sp>
        <p:nvSpPr>
          <p:cNvPr id="2" name="标题 1">
            <a:extLst>
              <a:ext uri="{FF2B5EF4-FFF2-40B4-BE49-F238E27FC236}">
                <a16:creationId xmlns:a16="http://schemas.microsoft.com/office/drawing/2014/main" id="{51216095-7143-42D6-952D-B335DAAA96D4}"/>
              </a:ext>
            </a:extLst>
          </p:cNvPr>
          <p:cNvSpPr>
            <a:spLocks noGrp="1"/>
          </p:cNvSpPr>
          <p:nvPr>
            <p:ph type="title"/>
          </p:nvPr>
        </p:nvSpPr>
        <p:spPr/>
        <p:txBody>
          <a:bodyPr/>
          <a:lstStyle/>
          <a:p>
            <a:r>
              <a:rPr lang="en-US" altLang="zh-CN" dirty="0"/>
              <a:t>Our approach——</a:t>
            </a:r>
            <a:r>
              <a:rPr lang="zh-CN" altLang="en-US" dirty="0"/>
              <a:t>基于子图的无偏属性图编码器</a:t>
            </a:r>
          </a:p>
        </p:txBody>
      </p:sp>
      <p:sp>
        <p:nvSpPr>
          <p:cNvPr id="3" name="页脚占位符 2">
            <a:extLst>
              <a:ext uri="{FF2B5EF4-FFF2-40B4-BE49-F238E27FC236}">
                <a16:creationId xmlns:a16="http://schemas.microsoft.com/office/drawing/2014/main" id="{806B70FA-EB24-47F2-A82D-7080A0B6CD3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976409F-10DF-4E3D-B97B-2E5CE7073008}"/>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6" name="文本框 5">
            <a:extLst>
              <a:ext uri="{FF2B5EF4-FFF2-40B4-BE49-F238E27FC236}">
                <a16:creationId xmlns:a16="http://schemas.microsoft.com/office/drawing/2014/main" id="{F58BF1E1-081C-4FF2-88D6-6E9735A1C951}"/>
              </a:ext>
            </a:extLst>
          </p:cNvPr>
          <p:cNvSpPr txBox="1"/>
          <p:nvPr/>
        </p:nvSpPr>
        <p:spPr>
          <a:xfrm>
            <a:off x="476407" y="1035699"/>
            <a:ext cx="11237595" cy="1289456"/>
          </a:xfrm>
          <a:prstGeom prst="rect">
            <a:avLst/>
          </a:prstGeom>
          <a:noFill/>
        </p:spPr>
        <p:txBody>
          <a:bodyPr wrap="square">
            <a:spAutoFit/>
          </a:bodyPr>
          <a:lstStyle/>
          <a:p>
            <a:pPr>
              <a:lnSpc>
                <a:spcPct val="150000"/>
              </a:lnSpc>
            </a:pPr>
            <a:r>
              <a:rPr lang="zh-CN" altLang="en-US" dirty="0"/>
              <a:t>图采样器虽然保留了原图的连接特性，并推动具有高影响的节点聚集，但会导致对节点和边的倾斜采样。因此，这种取样器会给</a:t>
            </a:r>
            <a:r>
              <a:rPr lang="en-US" altLang="zh-CN" dirty="0">
                <a:solidFill>
                  <a:srgbClr val="FF0000"/>
                </a:solidFill>
              </a:rPr>
              <a:t>minibatch</a:t>
            </a:r>
            <a:r>
              <a:rPr lang="zh-CN" altLang="en-US" dirty="0">
                <a:solidFill>
                  <a:srgbClr val="FF0000"/>
                </a:solidFill>
              </a:rPr>
              <a:t>的估计带来偏差</a:t>
            </a:r>
            <a:r>
              <a:rPr lang="zh-CN" altLang="en-US" dirty="0"/>
              <a:t>。</a:t>
            </a:r>
            <a:endParaRPr lang="en-US" altLang="zh-CN" dirty="0"/>
          </a:p>
          <a:p>
            <a:pPr>
              <a:lnSpc>
                <a:spcPct val="150000"/>
              </a:lnSpc>
            </a:pPr>
            <a:r>
              <a:rPr lang="zh-CN" altLang="en-US" dirty="0"/>
              <a:t>因此，我们提出了一种</a:t>
            </a:r>
            <a:r>
              <a:rPr lang="zh-CN" altLang="en-US" dirty="0">
                <a:solidFill>
                  <a:srgbClr val="FF0000"/>
                </a:solidFill>
              </a:rPr>
              <a:t>归一化</a:t>
            </a:r>
            <a:r>
              <a:rPr lang="zh-CN" altLang="en-US" dirty="0"/>
              <a:t>技术来消除训练</a:t>
            </a:r>
            <a:r>
              <a:rPr lang="en-US" altLang="zh-CN" dirty="0"/>
              <a:t>GAE</a:t>
            </a:r>
            <a:r>
              <a:rPr lang="zh-CN" altLang="en-US" dirty="0"/>
              <a:t>时前向传播和后向传播的偏差，在这部分主要关注编码器</a:t>
            </a:r>
          </a:p>
        </p:txBody>
      </p:sp>
      <p:sp>
        <p:nvSpPr>
          <p:cNvPr id="7" name="文本框 6">
            <a:extLst>
              <a:ext uri="{FF2B5EF4-FFF2-40B4-BE49-F238E27FC236}">
                <a16:creationId xmlns:a16="http://schemas.microsoft.com/office/drawing/2014/main" id="{4422F991-0DF5-4371-B803-ED08214FF41F}"/>
              </a:ext>
            </a:extLst>
          </p:cNvPr>
          <p:cNvSpPr txBox="1"/>
          <p:nvPr/>
        </p:nvSpPr>
        <p:spPr>
          <a:xfrm>
            <a:off x="476407" y="2362839"/>
            <a:ext cx="11044080" cy="923330"/>
          </a:xfrm>
          <a:prstGeom prst="rect">
            <a:avLst/>
          </a:prstGeom>
          <a:noFill/>
        </p:spPr>
        <p:txBody>
          <a:bodyPr wrap="square" rtlCol="0">
            <a:spAutoFit/>
          </a:bodyPr>
          <a:lstStyle/>
          <a:p>
            <a:r>
              <a:rPr lang="zh-CN" altLang="en-US" dirty="0"/>
              <a:t>这里只分析</a:t>
            </a:r>
            <a:r>
              <a:rPr lang="en-US" altLang="zh-CN" dirty="0"/>
              <a:t>GCN</a:t>
            </a:r>
            <a:r>
              <a:rPr lang="zh-CN" altLang="en-US" dirty="0"/>
              <a:t>编码器。</a:t>
            </a:r>
            <a:endParaRPr lang="en-US" altLang="zh-CN" dirty="0"/>
          </a:p>
          <a:p>
            <a:r>
              <a:rPr lang="zh-CN" altLang="en-US" dirty="0"/>
              <a:t>分析完整的多层</a:t>
            </a:r>
            <a:r>
              <a:rPr lang="en-US" altLang="zh-CN" dirty="0"/>
              <a:t>GCN</a:t>
            </a:r>
            <a:r>
              <a:rPr lang="zh-CN" altLang="en-US" dirty="0"/>
              <a:t>的非线性激活很困难，有时去除非线性激活函数会保留甚至提高性能。因此我们对每一层的特征传播进行单独分析。</a:t>
            </a:r>
          </a:p>
        </p:txBody>
      </p:sp>
      <p:grpSp>
        <p:nvGrpSpPr>
          <p:cNvPr id="19" name="组合 18">
            <a:extLst>
              <a:ext uri="{FF2B5EF4-FFF2-40B4-BE49-F238E27FC236}">
                <a16:creationId xmlns:a16="http://schemas.microsoft.com/office/drawing/2014/main" id="{3A43EFA7-3847-4086-A6C6-CD7FFC0E1B2E}"/>
              </a:ext>
            </a:extLst>
          </p:cNvPr>
          <p:cNvGrpSpPr/>
          <p:nvPr/>
        </p:nvGrpSpPr>
        <p:grpSpPr>
          <a:xfrm>
            <a:off x="324007" y="3323853"/>
            <a:ext cx="11739859" cy="830838"/>
            <a:chOff x="476407" y="3588762"/>
            <a:chExt cx="11739859" cy="830838"/>
          </a:xfrm>
        </p:grpSpPr>
        <p:pic>
          <p:nvPicPr>
            <p:cNvPr id="14" name="图片 13">
              <a:extLst>
                <a:ext uri="{FF2B5EF4-FFF2-40B4-BE49-F238E27FC236}">
                  <a16:creationId xmlns:a16="http://schemas.microsoft.com/office/drawing/2014/main" id="{6497DF54-C245-41C7-A179-AE0E9B65F087}"/>
                </a:ext>
              </a:extLst>
            </p:cNvPr>
            <p:cNvPicPr>
              <a:picLocks noChangeAspect="1"/>
            </p:cNvPicPr>
            <p:nvPr/>
          </p:nvPicPr>
          <p:blipFill>
            <a:blip r:embed="rId3"/>
            <a:stretch>
              <a:fillRect/>
            </a:stretch>
          </p:blipFill>
          <p:spPr>
            <a:xfrm>
              <a:off x="8302782" y="3588762"/>
              <a:ext cx="3913484" cy="830838"/>
            </a:xfrm>
            <a:prstGeom prst="rect">
              <a:avLst/>
            </a:prstGeom>
          </p:spPr>
        </p:pic>
        <p:sp>
          <p:nvSpPr>
            <p:cNvPr id="9" name="文本框 8">
              <a:extLst>
                <a:ext uri="{FF2B5EF4-FFF2-40B4-BE49-F238E27FC236}">
                  <a16:creationId xmlns:a16="http://schemas.microsoft.com/office/drawing/2014/main" id="{C2EA15B3-7C55-41F8-91A4-E27C096400D4}"/>
                </a:ext>
              </a:extLst>
            </p:cNvPr>
            <p:cNvSpPr txBox="1"/>
            <p:nvPr/>
          </p:nvSpPr>
          <p:spPr>
            <a:xfrm>
              <a:off x="476407" y="3737200"/>
              <a:ext cx="1849755" cy="369332"/>
            </a:xfrm>
            <a:prstGeom prst="rect">
              <a:avLst/>
            </a:prstGeom>
            <a:noFill/>
          </p:spPr>
          <p:txBody>
            <a:bodyPr wrap="square" rtlCol="0">
              <a:spAutoFit/>
            </a:bodyPr>
            <a:lstStyle/>
            <a:p>
              <a:r>
                <a:rPr lang="zh-CN" altLang="en-US" dirty="0"/>
                <a:t>对于给定节点</a:t>
              </a:r>
            </a:p>
          </p:txBody>
        </p:sp>
        <p:pic>
          <p:nvPicPr>
            <p:cNvPr id="11" name="图片 10">
              <a:extLst>
                <a:ext uri="{FF2B5EF4-FFF2-40B4-BE49-F238E27FC236}">
                  <a16:creationId xmlns:a16="http://schemas.microsoft.com/office/drawing/2014/main" id="{AB49C7C8-AFB6-4D6C-BB44-C8EEEFE7BE1F}"/>
                </a:ext>
              </a:extLst>
            </p:cNvPr>
            <p:cNvPicPr>
              <a:picLocks noChangeAspect="1"/>
            </p:cNvPicPr>
            <p:nvPr/>
          </p:nvPicPr>
          <p:blipFill rotWithShape="1">
            <a:blip r:embed="rId4"/>
            <a:srcRect t="20292" r="-541"/>
            <a:stretch/>
          </p:blipFill>
          <p:spPr>
            <a:xfrm>
              <a:off x="2016760" y="3754465"/>
              <a:ext cx="2402840" cy="34635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AC81D16-2D1F-44A9-B000-7D9E9CE1C28D}"/>
                    </a:ext>
                  </a:extLst>
                </p:cNvPr>
                <p:cNvSpPr txBox="1"/>
                <p:nvPr/>
              </p:nvSpPr>
              <p:spPr>
                <a:xfrm>
                  <a:off x="4419600" y="3747466"/>
                  <a:ext cx="5506720" cy="369332"/>
                </a:xfrm>
                <a:prstGeom prst="rect">
                  <a:avLst/>
                </a:prstGeom>
                <a:noFill/>
              </p:spPr>
              <p:txBody>
                <a:bodyPr wrap="square" rtlCol="0">
                  <a:spAutoFit/>
                </a:bodyPr>
                <a:lstStyle/>
                <a:p>
                  <a:r>
                    <a:rPr lang="zh-CN" altLang="en-US" dirty="0"/>
                    <a:t>可以计算</a:t>
                  </a:r>
                  <a14:m>
                    <m:oMath xmlns:m="http://schemas.openxmlformats.org/officeDocument/2006/math">
                      <m:r>
                        <a:rPr lang="zh-CN" altLang="en-US" i="1" smtClean="0">
                          <a:latin typeface="Cambria Math" panose="02040503050406030204" pitchFamily="18" charset="0"/>
                        </a:rPr>
                        <m:t>𝜐</m:t>
                      </m:r>
                    </m:oMath>
                  </a14:m>
                  <a:r>
                    <a:rPr lang="zh-CN" altLang="en-US" dirty="0"/>
                    <a:t>在第（</a:t>
                  </a:r>
                  <a14:m>
                    <m:oMath xmlns:m="http://schemas.openxmlformats.org/officeDocument/2006/math">
                      <m:r>
                        <a:rPr lang="zh-CN" altLang="en-US" i="1" smtClean="0">
                          <a:latin typeface="Cambria Math" panose="02040503050406030204" pitchFamily="18" charset="0"/>
                        </a:rPr>
                        <m:t>𝜄</m:t>
                      </m:r>
                      <m:r>
                        <a:rPr lang="en-US" altLang="zh-CN" i="1">
                          <a:latin typeface="Cambria Math" panose="02040503050406030204" pitchFamily="18" charset="0"/>
                        </a:rPr>
                        <m:t>+</m:t>
                      </m:r>
                    </m:oMath>
                  </a14:m>
                  <a:r>
                    <a:rPr lang="en-US" altLang="zh-CN" dirty="0"/>
                    <a:t>1)</a:t>
                  </a:r>
                  <a:r>
                    <a:rPr lang="zh-CN" altLang="en-US" dirty="0"/>
                    <a:t>层的聚集特征为：</a:t>
                  </a:r>
                </a:p>
              </p:txBody>
            </p:sp>
          </mc:Choice>
          <mc:Fallback xmlns="">
            <p:sp>
              <p:nvSpPr>
                <p:cNvPr id="12" name="文本框 11">
                  <a:extLst>
                    <a:ext uri="{FF2B5EF4-FFF2-40B4-BE49-F238E27FC236}">
                      <a16:creationId xmlns:a16="http://schemas.microsoft.com/office/drawing/2014/main" id="{3AC81D16-2D1F-44A9-B000-7D9E9CE1C28D}"/>
                    </a:ext>
                  </a:extLst>
                </p:cNvPr>
                <p:cNvSpPr txBox="1">
                  <a:spLocks noRot="1" noChangeAspect="1" noMove="1" noResize="1" noEditPoints="1" noAdjustHandles="1" noChangeArrowheads="1" noChangeShapeType="1" noTextEdit="1"/>
                </p:cNvSpPr>
                <p:nvPr/>
              </p:nvSpPr>
              <p:spPr>
                <a:xfrm>
                  <a:off x="4419600" y="3747466"/>
                  <a:ext cx="5506720" cy="369332"/>
                </a:xfrm>
                <a:prstGeom prst="rect">
                  <a:avLst/>
                </a:prstGeom>
                <a:blipFill>
                  <a:blip r:embed="rId5"/>
                  <a:stretch>
                    <a:fillRect l="-886" t="-8197" b="-24590"/>
                  </a:stretch>
                </a:blipFill>
              </p:spPr>
              <p:txBody>
                <a:bodyPr/>
                <a:lstStyle/>
                <a:p>
                  <a:r>
                    <a:rPr lang="zh-CN" altLang="en-US">
                      <a:noFill/>
                    </a:rPr>
                    <a:t> </a:t>
                  </a:r>
                </a:p>
              </p:txBody>
            </p:sp>
          </mc:Fallback>
        </mc:AlternateContent>
      </p:grpSp>
      <p:pic>
        <p:nvPicPr>
          <p:cNvPr id="16" name="图片 15">
            <a:extLst>
              <a:ext uri="{FF2B5EF4-FFF2-40B4-BE49-F238E27FC236}">
                <a16:creationId xmlns:a16="http://schemas.microsoft.com/office/drawing/2014/main" id="{3417692D-1ADE-447B-A364-D0C82FE77BA7}"/>
              </a:ext>
            </a:extLst>
          </p:cNvPr>
          <p:cNvPicPr>
            <a:picLocks noChangeAspect="1"/>
          </p:cNvPicPr>
          <p:nvPr/>
        </p:nvPicPr>
        <p:blipFill>
          <a:blip r:embed="rId6"/>
          <a:stretch>
            <a:fillRect/>
          </a:stretch>
        </p:blipFill>
        <p:spPr>
          <a:xfrm>
            <a:off x="344327" y="3897110"/>
            <a:ext cx="5751673" cy="776299"/>
          </a:xfrm>
          <a:prstGeom prst="rect">
            <a:avLst/>
          </a:prstGeom>
        </p:spPr>
      </p:pic>
      <p:sp>
        <p:nvSpPr>
          <p:cNvPr id="20" name="文本框 19">
            <a:extLst>
              <a:ext uri="{FF2B5EF4-FFF2-40B4-BE49-F238E27FC236}">
                <a16:creationId xmlns:a16="http://schemas.microsoft.com/office/drawing/2014/main" id="{5BBAA7F4-8660-4724-A116-4D8BD888B131}"/>
              </a:ext>
            </a:extLst>
          </p:cNvPr>
          <p:cNvSpPr txBox="1"/>
          <p:nvPr/>
        </p:nvSpPr>
        <p:spPr>
          <a:xfrm>
            <a:off x="476407" y="4639747"/>
            <a:ext cx="6889116" cy="369332"/>
          </a:xfrm>
          <a:prstGeom prst="rect">
            <a:avLst/>
          </a:prstGeom>
          <a:noFill/>
        </p:spPr>
        <p:txBody>
          <a:bodyPr wrap="square" rtlCol="0">
            <a:spAutoFit/>
          </a:bodyPr>
          <a:lstStyle/>
          <a:p>
            <a:r>
              <a:rPr lang="zh-CN" altLang="en-US" dirty="0"/>
              <a:t>由于期望的线性，在</a:t>
            </a:r>
            <a:r>
              <a:rPr lang="en-US" altLang="zh-CN" dirty="0"/>
              <a:t>minibatch</a:t>
            </a:r>
            <a:r>
              <a:rPr lang="zh-CN" altLang="en-US" dirty="0"/>
              <a:t>中对聚合的估计为：</a:t>
            </a:r>
          </a:p>
        </p:txBody>
      </p:sp>
      <p:sp>
        <p:nvSpPr>
          <p:cNvPr id="23" name="文本框 22">
            <a:extLst>
              <a:ext uri="{FF2B5EF4-FFF2-40B4-BE49-F238E27FC236}">
                <a16:creationId xmlns:a16="http://schemas.microsoft.com/office/drawing/2014/main" id="{8269BCBA-5FDD-4221-ADA3-4352E8ED3DB6}"/>
              </a:ext>
            </a:extLst>
          </p:cNvPr>
          <p:cNvSpPr txBox="1"/>
          <p:nvPr/>
        </p:nvSpPr>
        <p:spPr>
          <a:xfrm>
            <a:off x="558800" y="5455920"/>
            <a:ext cx="1727200" cy="369332"/>
          </a:xfrm>
          <a:prstGeom prst="rect">
            <a:avLst/>
          </a:prstGeom>
          <a:noFill/>
        </p:spPr>
        <p:txBody>
          <a:bodyPr wrap="square" rtlCol="0">
            <a:spAutoFit/>
          </a:bodyPr>
          <a:lstStyle/>
          <a:p>
            <a:r>
              <a:rPr lang="zh-CN" altLang="en-US" dirty="0"/>
              <a:t>所以当</a:t>
            </a:r>
          </a:p>
        </p:txBody>
      </p:sp>
      <p:pic>
        <p:nvPicPr>
          <p:cNvPr id="25" name="图片 24">
            <a:extLst>
              <a:ext uri="{FF2B5EF4-FFF2-40B4-BE49-F238E27FC236}">
                <a16:creationId xmlns:a16="http://schemas.microsoft.com/office/drawing/2014/main" id="{E7CB9FF8-7478-4492-9CA3-C16C866699E5}"/>
              </a:ext>
            </a:extLst>
          </p:cNvPr>
          <p:cNvPicPr>
            <a:picLocks noChangeAspect="1"/>
          </p:cNvPicPr>
          <p:nvPr/>
        </p:nvPicPr>
        <p:blipFill>
          <a:blip r:embed="rId7"/>
          <a:stretch>
            <a:fillRect/>
          </a:stretch>
        </p:blipFill>
        <p:spPr>
          <a:xfrm>
            <a:off x="1422400" y="5374562"/>
            <a:ext cx="4774764" cy="754307"/>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F19DB41-8DF4-48CC-918C-DC6527C78675}"/>
                  </a:ext>
                </a:extLst>
              </p:cNvPr>
              <p:cNvSpPr txBox="1"/>
              <p:nvPr/>
            </p:nvSpPr>
            <p:spPr>
              <a:xfrm>
                <a:off x="6197600" y="5486429"/>
                <a:ext cx="5994400" cy="369397"/>
              </a:xfrm>
              <a:prstGeom prst="rect">
                <a:avLst/>
              </a:prstGeom>
              <a:noFill/>
            </p:spPr>
            <p:txBody>
              <a:bodyPr wrap="square" rtlCol="0">
                <a:spAutoFit/>
              </a:bodyPr>
              <a:lstStyle/>
              <a:p>
                <a:r>
                  <a:rPr lang="zh-CN" altLang="en-US" dirty="0"/>
                  <a:t>时，</a:t>
                </a:r>
                <a14:m>
                  <m:oMath xmlns:m="http://schemas.openxmlformats.org/officeDocument/2006/math">
                    <m:r>
                      <a:rPr lang="zh-CN" altLang="en-US" i="1" smtClean="0">
                        <a:latin typeface="Cambria Math" panose="02040503050406030204" pitchFamily="18" charset="0"/>
                      </a:rPr>
                      <m:t>𝒢</m:t>
                    </m:r>
                    <m:r>
                      <a:rPr lang="zh-CN" altLang="en-US" i="1">
                        <a:latin typeface="Cambria Math" panose="02040503050406030204" pitchFamily="18" charset="0"/>
                      </a:rPr>
                      <m:t>的</m:t>
                    </m:r>
                  </m:oMath>
                </a14:m>
                <a:r>
                  <a:rPr lang="zh-CN" altLang="en-US" dirty="0"/>
                  <a:t>每个</a:t>
                </a:r>
                <a:r>
                  <a:rPr lang="en-US" altLang="zh-CN" dirty="0"/>
                  <a:t>minibatch</a:t>
                </a:r>
                <a:r>
                  <a:rPr lang="zh-CN" altLang="en-US" dirty="0"/>
                  <a:t>的全</a:t>
                </a:r>
                <a:r>
                  <a:rPr lang="en-US" altLang="zh-CN" dirty="0"/>
                  <a:t>GCN</a:t>
                </a:r>
                <a:r>
                  <a:rPr lang="zh-CN" altLang="en-US" dirty="0"/>
                  <a:t>的节点</a:t>
                </a:r>
                <a14:m>
                  <m:oMath xmlns:m="http://schemas.openxmlformats.org/officeDocument/2006/math">
                    <m:r>
                      <a:rPr lang="zh-CN" altLang="en-US" i="1" smtClean="0">
                        <a:latin typeface="Cambria Math" panose="02040503050406030204" pitchFamily="18" charset="0"/>
                      </a:rPr>
                      <m:t>𝜐</m:t>
                    </m:r>
                    <m:r>
                      <a:rPr lang="zh-CN" altLang="en-US" i="1">
                        <a:latin typeface="Cambria Math" panose="02040503050406030204" pitchFamily="18" charset="0"/>
                      </a:rPr>
                      <m:t>的</m:t>
                    </m:r>
                  </m:oMath>
                </a14:m>
                <a:r>
                  <a:rPr lang="zh-CN" altLang="en-US" dirty="0"/>
                  <a:t>聚集特征无偏</a:t>
                </a:r>
              </a:p>
            </p:txBody>
          </p:sp>
        </mc:Choice>
        <mc:Fallback xmlns="">
          <p:sp>
            <p:nvSpPr>
              <p:cNvPr id="26" name="文本框 25">
                <a:extLst>
                  <a:ext uri="{FF2B5EF4-FFF2-40B4-BE49-F238E27FC236}">
                    <a16:creationId xmlns:a16="http://schemas.microsoft.com/office/drawing/2014/main" id="{EF19DB41-8DF4-48CC-918C-DC6527C78675}"/>
                  </a:ext>
                </a:extLst>
              </p:cNvPr>
              <p:cNvSpPr txBox="1">
                <a:spLocks noRot="1" noChangeAspect="1" noMove="1" noResize="1" noEditPoints="1" noAdjustHandles="1" noChangeArrowheads="1" noChangeShapeType="1" noTextEdit="1"/>
              </p:cNvSpPr>
              <p:nvPr/>
            </p:nvSpPr>
            <p:spPr>
              <a:xfrm>
                <a:off x="6197600" y="5486429"/>
                <a:ext cx="5994400" cy="369397"/>
              </a:xfrm>
              <a:prstGeom prst="rect">
                <a:avLst/>
              </a:prstGeom>
              <a:blipFill>
                <a:blip r:embed="rId8"/>
                <a:stretch>
                  <a:fillRect l="-91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E1A1CE0-2212-401C-8E18-A22077485959}"/>
                  </a:ext>
                </a:extLst>
              </p:cNvPr>
              <p:cNvSpPr txBox="1"/>
              <p:nvPr/>
            </p:nvSpPr>
            <p:spPr>
              <a:xfrm>
                <a:off x="3412607" y="5950005"/>
                <a:ext cx="5801917" cy="357727"/>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𝛼</m:t>
                        </m:r>
                      </m:e>
                      <m:sub>
                        <m:r>
                          <a:rPr lang="zh-CN" altLang="en-US" sz="1600" i="1" smtClean="0">
                            <a:latin typeface="Cambria Math" panose="02040503050406030204" pitchFamily="18" charset="0"/>
                          </a:rPr>
                          <m:t>𝒰</m:t>
                        </m:r>
                        <m:r>
                          <a:rPr lang="zh-CN" altLang="en-US" sz="1600" i="1">
                            <a:latin typeface="Cambria Math" panose="02040503050406030204" pitchFamily="18" charset="0"/>
                          </a:rPr>
                          <m:t>，</m:t>
                        </m:r>
                        <m:r>
                          <a:rPr lang="zh-CN" altLang="en-US" sz="1600" i="1" smtClean="0">
                            <a:latin typeface="Cambria Math" panose="02040503050406030204" pitchFamily="18" charset="0"/>
                          </a:rPr>
                          <m:t>𝒱</m:t>
                        </m:r>
                      </m:sub>
                    </m:sSub>
                  </m:oMath>
                </a14:m>
                <a:r>
                  <a:rPr lang="zh-CN" altLang="en-US" sz="1600" dirty="0"/>
                  <a:t>：聚合器的归一化系数，用以归一化消除偏差</a:t>
                </a:r>
              </a:p>
            </p:txBody>
          </p:sp>
        </mc:Choice>
        <mc:Fallback xmlns="">
          <p:sp>
            <p:nvSpPr>
              <p:cNvPr id="27" name="文本框 26">
                <a:extLst>
                  <a:ext uri="{FF2B5EF4-FFF2-40B4-BE49-F238E27FC236}">
                    <a16:creationId xmlns:a16="http://schemas.microsoft.com/office/drawing/2014/main" id="{DE1A1CE0-2212-401C-8E18-A22077485959}"/>
                  </a:ext>
                </a:extLst>
              </p:cNvPr>
              <p:cNvSpPr txBox="1">
                <a:spLocks noRot="1" noChangeAspect="1" noMove="1" noResize="1" noEditPoints="1" noAdjustHandles="1" noChangeArrowheads="1" noChangeShapeType="1" noTextEdit="1"/>
              </p:cNvSpPr>
              <p:nvPr/>
            </p:nvSpPr>
            <p:spPr>
              <a:xfrm>
                <a:off x="3412607" y="5950005"/>
                <a:ext cx="5801917" cy="357727"/>
              </a:xfrm>
              <a:prstGeom prst="rect">
                <a:avLst/>
              </a:prstGeom>
              <a:blipFill>
                <a:blip r:embed="rId9"/>
                <a:stretch>
                  <a:fillRect t="-5085" b="-15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217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DED8D-2323-471B-85C1-D24893B69E0D}"/>
              </a:ext>
            </a:extLst>
          </p:cNvPr>
          <p:cNvSpPr>
            <a:spLocks noGrp="1"/>
          </p:cNvSpPr>
          <p:nvPr>
            <p:ph type="title"/>
          </p:nvPr>
        </p:nvSpPr>
        <p:spPr>
          <a:xfrm>
            <a:off x="253364" y="-20319"/>
            <a:ext cx="12050396" cy="1028699"/>
          </a:xfrm>
        </p:spPr>
        <p:txBody>
          <a:bodyPr/>
          <a:lstStyle/>
          <a:p>
            <a:r>
              <a:rPr lang="en-US" altLang="zh-CN" dirty="0"/>
              <a:t>Our approach——</a:t>
            </a:r>
            <a:r>
              <a:rPr lang="zh-CN" altLang="en-US" dirty="0"/>
              <a:t>解码器的联合损失函数</a:t>
            </a:r>
            <a:r>
              <a:rPr lang="en-US" altLang="zh-CN" dirty="0"/>
              <a:t>——</a:t>
            </a:r>
            <a:r>
              <a:rPr lang="zh-CN" altLang="en-US" dirty="0"/>
              <a:t>采样感知的属性敏感解码器</a:t>
            </a:r>
          </a:p>
        </p:txBody>
      </p:sp>
      <p:sp>
        <p:nvSpPr>
          <p:cNvPr id="3" name="页脚占位符 2">
            <a:extLst>
              <a:ext uri="{FF2B5EF4-FFF2-40B4-BE49-F238E27FC236}">
                <a16:creationId xmlns:a16="http://schemas.microsoft.com/office/drawing/2014/main" id="{3F8911D2-72D2-40AC-85B0-2A2FAC4E165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AD5734E-0C96-4DBB-AD14-AA0624AF2B8A}"/>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5" name="文本框 4">
            <a:extLst>
              <a:ext uri="{FF2B5EF4-FFF2-40B4-BE49-F238E27FC236}">
                <a16:creationId xmlns:a16="http://schemas.microsoft.com/office/drawing/2014/main" id="{0B545A5D-0A47-4D58-9D6B-7BCC870996DF}"/>
              </a:ext>
            </a:extLst>
          </p:cNvPr>
          <p:cNvSpPr txBox="1"/>
          <p:nvPr/>
        </p:nvSpPr>
        <p:spPr>
          <a:xfrm>
            <a:off x="578483" y="1330960"/>
            <a:ext cx="9977757" cy="369332"/>
          </a:xfrm>
          <a:prstGeom prst="rect">
            <a:avLst/>
          </a:prstGeom>
          <a:noFill/>
        </p:spPr>
        <p:txBody>
          <a:bodyPr wrap="square" rtlCol="0">
            <a:spAutoFit/>
          </a:bodyPr>
          <a:lstStyle/>
          <a:p>
            <a:r>
              <a:rPr lang="zh-CN" altLang="en-US" dirty="0"/>
              <a:t>大多数现有的基于</a:t>
            </a:r>
            <a:r>
              <a:rPr lang="en-US" altLang="zh-CN" dirty="0"/>
              <a:t>GAE</a:t>
            </a:r>
            <a:r>
              <a:rPr lang="zh-CN" altLang="en-US" dirty="0"/>
              <a:t>方法的解码器只关注局部结构，但在属性图上只关注结构损失是不够的。</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077094-E109-4B0B-9B67-ED24F4F0A64F}"/>
                  </a:ext>
                </a:extLst>
              </p:cNvPr>
              <p:cNvSpPr txBox="1"/>
              <p:nvPr/>
            </p:nvSpPr>
            <p:spPr>
              <a:xfrm>
                <a:off x="599122" y="1834615"/>
                <a:ext cx="10993756" cy="376513"/>
              </a:xfrm>
              <a:prstGeom prst="rect">
                <a:avLst/>
              </a:prstGeom>
              <a:noFill/>
            </p:spPr>
            <p:txBody>
              <a:bodyPr wrap="square" rtlCol="0">
                <a:spAutoFit/>
              </a:bodyPr>
              <a:lstStyle/>
              <a:p>
                <a:r>
                  <a:rPr lang="zh-CN" altLang="en-US" dirty="0"/>
                  <a:t>为了更好地保留</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𝒢</m:t>
                        </m:r>
                      </m:e>
                      <m:sub>
                        <m:r>
                          <m:rPr>
                            <m:sty m:val="p"/>
                          </m:rPr>
                          <a:rPr lang="en-US" altLang="zh-CN" i="1">
                            <a:latin typeface="Cambria Math" panose="02040503050406030204" pitchFamily="18" charset="0"/>
                          </a:rPr>
                          <m:t>t</m:t>
                        </m:r>
                      </m:sub>
                    </m:sSub>
                    <m:r>
                      <a:rPr lang="zh-CN" altLang="en-US" i="1">
                        <a:latin typeface="Cambria Math" panose="02040503050406030204" pitchFamily="18" charset="0"/>
                      </a:rPr>
                      <m:t>上</m:t>
                    </m:r>
                  </m:oMath>
                </a14:m>
                <a:r>
                  <a:rPr lang="zh-CN" altLang="en-US" dirty="0"/>
                  <a:t>节点属性的潜在表征，需要从节点潜在嵌入</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a:latin typeface="Cambria Math" panose="02040503050406030204" pitchFamily="18" charset="0"/>
                          </a:rPr>
                          <m:t>𝐭</m:t>
                        </m:r>
                      </m:sub>
                    </m:sSub>
                    <m:r>
                      <a:rPr lang="zh-CN" altLang="en-US" b="1" i="1">
                        <a:latin typeface="Cambria Math" panose="02040503050406030204" pitchFamily="18" charset="0"/>
                      </a:rPr>
                      <m:t>中</m:t>
                    </m:r>
                  </m:oMath>
                </a14:m>
                <a:r>
                  <a:rPr lang="zh-CN" altLang="en-US" dirty="0"/>
                  <a:t>生成</a:t>
                </a:r>
                <a14:m>
                  <m:oMath xmlns:m="http://schemas.openxmlformats.org/officeDocument/2006/math">
                    <m:acc>
                      <m:accPr>
                        <m:chr m:val="̂"/>
                        <m:ctrlPr>
                          <a:rPr lang="zh-CN" altLang="en-US" i="1" dirty="0" smtClean="0">
                            <a:latin typeface="Cambria Math" panose="02040503050406030204" pitchFamily="18" charset="0"/>
                          </a:rPr>
                        </m:ctrlPr>
                      </m:accPr>
                      <m:e>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𝐗</m:t>
                            </m:r>
                          </m:e>
                          <m:sub>
                            <m:r>
                              <a:rPr lang="en-US" altLang="zh-CN" b="1" i="0" dirty="0">
                                <a:latin typeface="Cambria Math" panose="02040503050406030204" pitchFamily="18" charset="0"/>
                              </a:rPr>
                              <m:t>𝐭</m:t>
                            </m:r>
                          </m:sub>
                        </m:sSub>
                      </m:e>
                    </m:acc>
                  </m:oMath>
                </a14:m>
                <a:r>
                  <a:rPr lang="zh-CN" altLang="en-US" b="1" dirty="0"/>
                  <a:t>，</a:t>
                </a:r>
                <a:r>
                  <a:rPr lang="zh-CN" altLang="en-US" dirty="0"/>
                  <a:t>并使</a:t>
                </a:r>
                <a14:m>
                  <m:oMath xmlns:m="http://schemas.openxmlformats.org/officeDocument/2006/math">
                    <m:acc>
                      <m:accPr>
                        <m:chr m:val="̂"/>
                        <m:ctrlPr>
                          <a:rPr lang="zh-CN" altLang="en-US" i="1" dirty="0">
                            <a:latin typeface="Cambria Math" panose="02040503050406030204" pitchFamily="18" charset="0"/>
                          </a:rPr>
                        </m:ctrlPr>
                      </m:accPr>
                      <m:e>
                        <m:sSub>
                          <m:sSubPr>
                            <m:ctrlPr>
                              <a:rPr lang="en-US" altLang="zh-CN" b="1" i="1" dirty="0">
                                <a:latin typeface="Cambria Math" panose="02040503050406030204" pitchFamily="18" charset="0"/>
                              </a:rPr>
                            </m:ctrlPr>
                          </m:sSubPr>
                          <m:e>
                            <m:r>
                              <a:rPr lang="en-US" altLang="zh-CN" b="1" dirty="0">
                                <a:latin typeface="Cambria Math" panose="02040503050406030204" pitchFamily="18" charset="0"/>
                              </a:rPr>
                              <m:t>𝐗</m:t>
                            </m:r>
                          </m:e>
                          <m:sub>
                            <m:r>
                              <a:rPr lang="en-US" altLang="zh-CN" b="1" dirty="0">
                                <a:latin typeface="Cambria Math" panose="02040503050406030204" pitchFamily="18" charset="0"/>
                              </a:rPr>
                              <m:t>𝐭</m:t>
                            </m:r>
                          </m:sub>
                        </m:sSub>
                      </m:e>
                    </m:acc>
                  </m:oMath>
                </a14:m>
                <a:r>
                  <a:rPr lang="zh-CN" altLang="en-US" dirty="0"/>
                  <a:t>尽可能接近原始输入</a:t>
                </a:r>
                <a14:m>
                  <m:oMath xmlns:m="http://schemas.openxmlformats.org/officeDocument/2006/math">
                    <m:sSub>
                      <m:sSubPr>
                        <m:ctrlPr>
                          <a:rPr lang="en-US" altLang="zh-CN" b="1" i="1" dirty="0">
                            <a:latin typeface="Cambria Math" panose="02040503050406030204" pitchFamily="18" charset="0"/>
                          </a:rPr>
                        </m:ctrlPr>
                      </m:sSubPr>
                      <m:e>
                        <m:r>
                          <a:rPr lang="en-US" altLang="zh-CN" b="1" dirty="0">
                            <a:latin typeface="Cambria Math" panose="02040503050406030204" pitchFamily="18" charset="0"/>
                          </a:rPr>
                          <m:t>𝐗</m:t>
                        </m:r>
                      </m:e>
                      <m:sub>
                        <m:r>
                          <a:rPr lang="en-US" altLang="zh-CN" b="1" dirty="0">
                            <a:latin typeface="Cambria Math" panose="02040503050406030204" pitchFamily="18" charset="0"/>
                          </a:rPr>
                          <m:t>𝐭</m:t>
                        </m:r>
                      </m:sub>
                    </m:sSub>
                  </m:oMath>
                </a14:m>
                <a:endParaRPr lang="zh-CN" altLang="en-US" b="1" dirty="0"/>
              </a:p>
            </p:txBody>
          </p:sp>
        </mc:Choice>
        <mc:Fallback xmlns="">
          <p:sp>
            <p:nvSpPr>
              <p:cNvPr id="6" name="文本框 5">
                <a:extLst>
                  <a:ext uri="{FF2B5EF4-FFF2-40B4-BE49-F238E27FC236}">
                    <a16:creationId xmlns:a16="http://schemas.microsoft.com/office/drawing/2014/main" id="{C0077094-E109-4B0B-9B67-ED24F4F0A64F}"/>
                  </a:ext>
                </a:extLst>
              </p:cNvPr>
              <p:cNvSpPr txBox="1">
                <a:spLocks noRot="1" noChangeAspect="1" noMove="1" noResize="1" noEditPoints="1" noAdjustHandles="1" noChangeArrowheads="1" noChangeShapeType="1" noTextEdit="1"/>
              </p:cNvSpPr>
              <p:nvPr/>
            </p:nvSpPr>
            <p:spPr>
              <a:xfrm>
                <a:off x="599122" y="1834615"/>
                <a:ext cx="10993756" cy="376513"/>
              </a:xfrm>
              <a:prstGeom prst="rect">
                <a:avLst/>
              </a:prstGeom>
              <a:blipFill>
                <a:blip r:embed="rId2"/>
                <a:stretch>
                  <a:fillRect l="-443" t="-8065"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85E7028-AF59-4B9B-96AE-09F9C97D15CD}"/>
                  </a:ext>
                </a:extLst>
              </p:cNvPr>
              <p:cNvSpPr txBox="1"/>
              <p:nvPr/>
            </p:nvSpPr>
            <p:spPr>
              <a:xfrm>
                <a:off x="578482" y="2211128"/>
                <a:ext cx="7224397" cy="369332"/>
              </a:xfrm>
              <a:prstGeom prst="rect">
                <a:avLst/>
              </a:prstGeom>
              <a:noFill/>
            </p:spPr>
            <p:txBody>
              <a:bodyPr wrap="square" rtlCol="0">
                <a:spAutoFit/>
              </a:bodyPr>
              <a:lstStyle/>
              <a:p>
                <a:r>
                  <a:rPr lang="zh-CN" altLang="en-US" dirty="0"/>
                  <a:t>设置了属性敏感解码器</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Ψ</m:t>
                    </m:r>
                  </m:oMath>
                </a14:m>
                <a:r>
                  <a:rPr lang="zh-CN" altLang="en-US" dirty="0"/>
                  <a:t>，</a:t>
                </a:r>
                <a:r>
                  <a:rPr lang="el-GR" altLang="zh-CN" dirty="0">
                    <a:ea typeface="Cambria Math" panose="02040503050406030204" pitchFamily="18" charset="0"/>
                  </a:rPr>
                  <a:t>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Ψ</m:t>
                    </m:r>
                  </m:oMath>
                </a14:m>
                <a:r>
                  <a:rPr lang="zh-CN" altLang="en-US" dirty="0"/>
                  <a:t>是</a:t>
                </a:r>
                <a:r>
                  <a:rPr lang="en-US" altLang="zh-CN" dirty="0"/>
                  <a:t>single graph attention layer</a:t>
                </a:r>
                <a:endParaRPr lang="zh-CN" altLang="en-US" dirty="0"/>
              </a:p>
            </p:txBody>
          </p:sp>
        </mc:Choice>
        <mc:Fallback xmlns="">
          <p:sp>
            <p:nvSpPr>
              <p:cNvPr id="8" name="文本框 7">
                <a:extLst>
                  <a:ext uri="{FF2B5EF4-FFF2-40B4-BE49-F238E27FC236}">
                    <a16:creationId xmlns:a16="http://schemas.microsoft.com/office/drawing/2014/main" id="{C85E7028-AF59-4B9B-96AE-09F9C97D15CD}"/>
                  </a:ext>
                </a:extLst>
              </p:cNvPr>
              <p:cNvSpPr txBox="1">
                <a:spLocks noRot="1" noChangeAspect="1" noMove="1" noResize="1" noEditPoints="1" noAdjustHandles="1" noChangeArrowheads="1" noChangeShapeType="1" noTextEdit="1"/>
              </p:cNvSpPr>
              <p:nvPr/>
            </p:nvSpPr>
            <p:spPr>
              <a:xfrm>
                <a:off x="578482" y="2211128"/>
                <a:ext cx="7224397" cy="369332"/>
              </a:xfrm>
              <a:prstGeom prst="rect">
                <a:avLst/>
              </a:prstGeom>
              <a:blipFill>
                <a:blip r:embed="rId3"/>
                <a:stretch>
                  <a:fillRect l="-759" t="-10000" b="-26667"/>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E7D5AEF-336F-465C-AFE1-C5BDE4A80FDB}"/>
              </a:ext>
            </a:extLst>
          </p:cNvPr>
          <p:cNvPicPr>
            <a:picLocks noChangeAspect="1"/>
          </p:cNvPicPr>
          <p:nvPr/>
        </p:nvPicPr>
        <p:blipFill rotWithShape="1">
          <a:blip r:embed="rId4"/>
          <a:srcRect t="11143" r="965"/>
          <a:stretch/>
        </p:blipFill>
        <p:spPr>
          <a:xfrm>
            <a:off x="7132160" y="2211128"/>
            <a:ext cx="2956878" cy="427591"/>
          </a:xfrm>
          <a:prstGeom prst="rect">
            <a:avLst/>
          </a:prstGeom>
        </p:spPr>
      </p:pic>
      <p:pic>
        <p:nvPicPr>
          <p:cNvPr id="12" name="图片 11">
            <a:extLst>
              <a:ext uri="{FF2B5EF4-FFF2-40B4-BE49-F238E27FC236}">
                <a16:creationId xmlns:a16="http://schemas.microsoft.com/office/drawing/2014/main" id="{EF3FE019-DA27-48A8-A83A-07761AA8BD2A}"/>
              </a:ext>
            </a:extLst>
          </p:cNvPr>
          <p:cNvPicPr>
            <a:picLocks noChangeAspect="1"/>
          </p:cNvPicPr>
          <p:nvPr/>
        </p:nvPicPr>
        <p:blipFill>
          <a:blip r:embed="rId5"/>
          <a:stretch>
            <a:fillRect/>
          </a:stretch>
        </p:blipFill>
        <p:spPr>
          <a:xfrm>
            <a:off x="689926" y="2804000"/>
            <a:ext cx="3100813" cy="508160"/>
          </a:xfrm>
          <a:prstGeom prst="rect">
            <a:avLst/>
          </a:prstGeom>
        </p:spPr>
      </p:pic>
      <p:pic>
        <p:nvPicPr>
          <p:cNvPr id="14" name="图片 13">
            <a:extLst>
              <a:ext uri="{FF2B5EF4-FFF2-40B4-BE49-F238E27FC236}">
                <a16:creationId xmlns:a16="http://schemas.microsoft.com/office/drawing/2014/main" id="{73AD8CA0-553A-45B6-9955-DBDF6A24D04A}"/>
              </a:ext>
            </a:extLst>
          </p:cNvPr>
          <p:cNvPicPr>
            <a:picLocks noChangeAspect="1"/>
          </p:cNvPicPr>
          <p:nvPr/>
        </p:nvPicPr>
        <p:blipFill>
          <a:blip r:embed="rId6"/>
          <a:stretch>
            <a:fillRect/>
          </a:stretch>
        </p:blipFill>
        <p:spPr>
          <a:xfrm>
            <a:off x="669924" y="3545841"/>
            <a:ext cx="4772025" cy="2143125"/>
          </a:xfrm>
          <a:prstGeom prst="rect">
            <a:avLst/>
          </a:prstGeom>
        </p:spPr>
      </p:pic>
      <p:pic>
        <p:nvPicPr>
          <p:cNvPr id="16" name="图片 15">
            <a:extLst>
              <a:ext uri="{FF2B5EF4-FFF2-40B4-BE49-F238E27FC236}">
                <a16:creationId xmlns:a16="http://schemas.microsoft.com/office/drawing/2014/main" id="{C3BBBB0D-CF53-487A-8138-C0A99D757AA1}"/>
              </a:ext>
            </a:extLst>
          </p:cNvPr>
          <p:cNvPicPr>
            <a:picLocks noChangeAspect="1"/>
          </p:cNvPicPr>
          <p:nvPr/>
        </p:nvPicPr>
        <p:blipFill>
          <a:blip r:embed="rId7"/>
          <a:stretch>
            <a:fillRect/>
          </a:stretch>
        </p:blipFill>
        <p:spPr>
          <a:xfrm>
            <a:off x="5165724" y="4426903"/>
            <a:ext cx="276225" cy="381000"/>
          </a:xfrm>
          <a:prstGeom prst="rect">
            <a:avLst/>
          </a:prstGeom>
        </p:spPr>
      </p:pic>
      <p:sp>
        <p:nvSpPr>
          <p:cNvPr id="17" name="文本框 16">
            <a:extLst>
              <a:ext uri="{FF2B5EF4-FFF2-40B4-BE49-F238E27FC236}">
                <a16:creationId xmlns:a16="http://schemas.microsoft.com/office/drawing/2014/main" id="{7E6FE50D-A4CA-445A-85C3-B8038C2F24D2}"/>
              </a:ext>
            </a:extLst>
          </p:cNvPr>
          <p:cNvSpPr txBox="1"/>
          <p:nvPr/>
        </p:nvSpPr>
        <p:spPr>
          <a:xfrm>
            <a:off x="5441949" y="4462207"/>
            <a:ext cx="7386002" cy="369332"/>
          </a:xfrm>
          <a:prstGeom prst="rect">
            <a:avLst/>
          </a:prstGeom>
          <a:noFill/>
        </p:spPr>
        <p:txBody>
          <a:bodyPr wrap="square" rtlCol="0">
            <a:spAutoFit/>
          </a:bodyPr>
          <a:lstStyle/>
          <a:p>
            <a:r>
              <a:rPr lang="zh-CN" altLang="en-US" dirty="0"/>
              <a:t>：具有</a:t>
            </a:r>
            <a:r>
              <a:rPr lang="en-US" altLang="zh-CN" dirty="0"/>
              <a:t>broadcasting capability</a:t>
            </a:r>
            <a:r>
              <a:rPr lang="zh-CN" altLang="en-US" dirty="0"/>
              <a:t>的</a:t>
            </a:r>
            <a:r>
              <a:rPr lang="en-US" altLang="zh-CN" dirty="0"/>
              <a:t>element-wise multiplication </a:t>
            </a:r>
            <a:endParaRPr lang="zh-CN" altLang="en-US" dirty="0"/>
          </a:p>
        </p:txBody>
      </p:sp>
    </p:spTree>
    <p:extLst>
      <p:ext uri="{BB962C8B-B14F-4D97-AF65-F5344CB8AC3E}">
        <p14:creationId xmlns:p14="http://schemas.microsoft.com/office/powerpoint/2010/main" val="1562161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101E4D1-E105-40CB-89FC-11D9C43BED2E}"/>
              </a:ext>
            </a:extLst>
          </p:cNvPr>
          <p:cNvSpPr>
            <a:spLocks noGrp="1"/>
          </p:cNvSpPr>
          <p:nvPr>
            <p:ph type="title" idx="4294967295"/>
          </p:nvPr>
        </p:nvSpPr>
        <p:spPr>
          <a:xfrm>
            <a:off x="646112" y="38021"/>
            <a:ext cx="10850563" cy="1028700"/>
          </a:xfrm>
        </p:spPr>
        <p:txBody>
          <a:bodyPr/>
          <a:lstStyle/>
          <a:p>
            <a:r>
              <a:rPr lang="zh-CN" altLang="en-US" dirty="0"/>
              <a:t>作者信息</a:t>
            </a:r>
          </a:p>
        </p:txBody>
      </p:sp>
      <p:sp>
        <p:nvSpPr>
          <p:cNvPr id="4" name="页脚占位符 3">
            <a:extLst>
              <a:ext uri="{FF2B5EF4-FFF2-40B4-BE49-F238E27FC236}">
                <a16:creationId xmlns:a16="http://schemas.microsoft.com/office/drawing/2014/main" id="{5BB9F8FC-976B-4D00-BB53-7F4D9FB76C4D}"/>
              </a:ext>
            </a:extLst>
          </p:cNvPr>
          <p:cNvSpPr>
            <a:spLocks noGrp="1"/>
          </p:cNvSpPr>
          <p:nvPr>
            <p:ph type="ftr" sz="quarter" idx="4294967295"/>
          </p:nvPr>
        </p:nvSpPr>
        <p:spPr>
          <a:xfrm>
            <a:off x="0" y="6515100"/>
            <a:ext cx="4140200" cy="206375"/>
          </a:xfrm>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1F0BB294-5CF1-478A-B306-4327D27FCC69}"/>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2</a:t>
            </a:fld>
            <a:endParaRPr lang="zh-CN" altLang="en-US"/>
          </a:p>
        </p:txBody>
      </p:sp>
      <p:pic>
        <p:nvPicPr>
          <p:cNvPr id="9" name="内容占位符 8">
            <a:extLst>
              <a:ext uri="{FF2B5EF4-FFF2-40B4-BE49-F238E27FC236}">
                <a16:creationId xmlns:a16="http://schemas.microsoft.com/office/drawing/2014/main" id="{93409B89-444C-4036-B13B-0EA84C814857}"/>
              </a:ext>
            </a:extLst>
          </p:cNvPr>
          <p:cNvPicPr>
            <a:picLocks noGrp="1" noChangeAspect="1"/>
          </p:cNvPicPr>
          <p:nvPr>
            <p:ph idx="4294967295"/>
          </p:nvPr>
        </p:nvPicPr>
        <p:blipFill>
          <a:blip r:embed="rId2"/>
          <a:stretch>
            <a:fillRect/>
          </a:stretch>
        </p:blipFill>
        <p:spPr>
          <a:xfrm>
            <a:off x="646112" y="1123950"/>
            <a:ext cx="4572000" cy="1981200"/>
          </a:xfrm>
        </p:spPr>
      </p:pic>
      <p:pic>
        <p:nvPicPr>
          <p:cNvPr id="11" name="图片 10">
            <a:extLst>
              <a:ext uri="{FF2B5EF4-FFF2-40B4-BE49-F238E27FC236}">
                <a16:creationId xmlns:a16="http://schemas.microsoft.com/office/drawing/2014/main" id="{738943D8-D9C4-47E3-BFE7-CCC6B8BDBB05}"/>
              </a:ext>
            </a:extLst>
          </p:cNvPr>
          <p:cNvPicPr>
            <a:picLocks noChangeAspect="1"/>
          </p:cNvPicPr>
          <p:nvPr/>
        </p:nvPicPr>
        <p:blipFill>
          <a:blip r:embed="rId3"/>
          <a:stretch>
            <a:fillRect/>
          </a:stretch>
        </p:blipFill>
        <p:spPr>
          <a:xfrm>
            <a:off x="6271895" y="990759"/>
            <a:ext cx="4362450" cy="1952625"/>
          </a:xfrm>
          <a:prstGeom prst="rect">
            <a:avLst/>
          </a:prstGeom>
        </p:spPr>
      </p:pic>
      <p:pic>
        <p:nvPicPr>
          <p:cNvPr id="13" name="图片 12">
            <a:extLst>
              <a:ext uri="{FF2B5EF4-FFF2-40B4-BE49-F238E27FC236}">
                <a16:creationId xmlns:a16="http://schemas.microsoft.com/office/drawing/2014/main" id="{98345E98-21EC-4618-B59E-9FEF2D03154D}"/>
              </a:ext>
            </a:extLst>
          </p:cNvPr>
          <p:cNvPicPr>
            <a:picLocks noChangeAspect="1"/>
          </p:cNvPicPr>
          <p:nvPr/>
        </p:nvPicPr>
        <p:blipFill>
          <a:blip r:embed="rId4"/>
          <a:stretch>
            <a:fillRect/>
          </a:stretch>
        </p:blipFill>
        <p:spPr>
          <a:xfrm>
            <a:off x="757872" y="3063864"/>
            <a:ext cx="4267200" cy="1571625"/>
          </a:xfrm>
          <a:prstGeom prst="rect">
            <a:avLst/>
          </a:prstGeom>
        </p:spPr>
      </p:pic>
      <p:pic>
        <p:nvPicPr>
          <p:cNvPr id="15" name="图片 14">
            <a:extLst>
              <a:ext uri="{FF2B5EF4-FFF2-40B4-BE49-F238E27FC236}">
                <a16:creationId xmlns:a16="http://schemas.microsoft.com/office/drawing/2014/main" id="{291DC056-9B87-4777-A49C-819FED32D183}"/>
              </a:ext>
            </a:extLst>
          </p:cNvPr>
          <p:cNvPicPr>
            <a:picLocks noChangeAspect="1"/>
          </p:cNvPicPr>
          <p:nvPr/>
        </p:nvPicPr>
        <p:blipFill>
          <a:blip r:embed="rId5"/>
          <a:stretch>
            <a:fillRect/>
          </a:stretch>
        </p:blipFill>
        <p:spPr>
          <a:xfrm>
            <a:off x="6119495" y="2852579"/>
            <a:ext cx="4514850" cy="2124075"/>
          </a:xfrm>
          <a:prstGeom prst="rect">
            <a:avLst/>
          </a:prstGeom>
        </p:spPr>
      </p:pic>
      <p:pic>
        <p:nvPicPr>
          <p:cNvPr id="17" name="图片 16">
            <a:extLst>
              <a:ext uri="{FF2B5EF4-FFF2-40B4-BE49-F238E27FC236}">
                <a16:creationId xmlns:a16="http://schemas.microsoft.com/office/drawing/2014/main" id="{9407328A-BE9A-42E0-AA17-D1118C3D3046}"/>
              </a:ext>
            </a:extLst>
          </p:cNvPr>
          <p:cNvPicPr>
            <a:picLocks noChangeAspect="1"/>
          </p:cNvPicPr>
          <p:nvPr/>
        </p:nvPicPr>
        <p:blipFill>
          <a:blip r:embed="rId6"/>
          <a:stretch>
            <a:fillRect/>
          </a:stretch>
        </p:blipFill>
        <p:spPr>
          <a:xfrm>
            <a:off x="798512" y="4694563"/>
            <a:ext cx="4314825" cy="2114550"/>
          </a:xfrm>
          <a:prstGeom prst="rect">
            <a:avLst/>
          </a:prstGeom>
        </p:spPr>
      </p:pic>
      <p:pic>
        <p:nvPicPr>
          <p:cNvPr id="19" name="图片 18">
            <a:extLst>
              <a:ext uri="{FF2B5EF4-FFF2-40B4-BE49-F238E27FC236}">
                <a16:creationId xmlns:a16="http://schemas.microsoft.com/office/drawing/2014/main" id="{DDFE52F5-7799-4424-B107-2C3ADFA8B820}"/>
              </a:ext>
            </a:extLst>
          </p:cNvPr>
          <p:cNvPicPr>
            <a:picLocks noChangeAspect="1"/>
          </p:cNvPicPr>
          <p:nvPr/>
        </p:nvPicPr>
        <p:blipFill>
          <a:blip r:embed="rId7"/>
          <a:stretch>
            <a:fillRect/>
          </a:stretch>
        </p:blipFill>
        <p:spPr>
          <a:xfrm>
            <a:off x="6095205" y="4888627"/>
            <a:ext cx="4248150" cy="1714500"/>
          </a:xfrm>
          <a:prstGeom prst="rect">
            <a:avLst/>
          </a:prstGeom>
        </p:spPr>
      </p:pic>
    </p:spTree>
    <p:extLst>
      <p:ext uri="{BB962C8B-B14F-4D97-AF65-F5344CB8AC3E}">
        <p14:creationId xmlns:p14="http://schemas.microsoft.com/office/powerpoint/2010/main" val="2600739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4B51B3D6-A69D-4B84-8BE9-0EF29AFFE51D}"/>
              </a:ext>
            </a:extLst>
          </p:cNvPr>
          <p:cNvPicPr>
            <a:picLocks noChangeAspect="1"/>
          </p:cNvPicPr>
          <p:nvPr/>
        </p:nvPicPr>
        <p:blipFill>
          <a:blip r:embed="rId2"/>
          <a:stretch>
            <a:fillRect/>
          </a:stretch>
        </p:blipFill>
        <p:spPr>
          <a:xfrm>
            <a:off x="5451474" y="4591231"/>
            <a:ext cx="1343025" cy="409575"/>
          </a:xfrm>
          <a:prstGeom prst="rect">
            <a:avLst/>
          </a:prstGeom>
        </p:spPr>
      </p:pic>
      <p:sp>
        <p:nvSpPr>
          <p:cNvPr id="2" name="标题 1">
            <a:extLst>
              <a:ext uri="{FF2B5EF4-FFF2-40B4-BE49-F238E27FC236}">
                <a16:creationId xmlns:a16="http://schemas.microsoft.com/office/drawing/2014/main" id="{84A06B3D-FC3D-42DB-A549-4FE5F16C0FB7}"/>
              </a:ext>
            </a:extLst>
          </p:cNvPr>
          <p:cNvSpPr>
            <a:spLocks noGrp="1"/>
          </p:cNvSpPr>
          <p:nvPr>
            <p:ph type="title"/>
          </p:nvPr>
        </p:nvSpPr>
        <p:spPr>
          <a:xfrm>
            <a:off x="304164" y="1"/>
            <a:ext cx="11887836" cy="1028699"/>
          </a:xfrm>
        </p:spPr>
        <p:txBody>
          <a:bodyPr/>
          <a:lstStyle/>
          <a:p>
            <a:r>
              <a:rPr lang="en-US" altLang="zh-CN" dirty="0"/>
              <a:t>Our approach——</a:t>
            </a:r>
            <a:r>
              <a:rPr lang="zh-CN" altLang="en-US" dirty="0"/>
              <a:t>解码器的联合损失函数</a:t>
            </a:r>
            <a:r>
              <a:rPr lang="en-US" altLang="zh-CN" dirty="0"/>
              <a:t>——</a:t>
            </a:r>
            <a:r>
              <a:rPr lang="zh-CN" altLang="en-US" dirty="0"/>
              <a:t>采样感知的属性敏感解码器</a:t>
            </a:r>
          </a:p>
        </p:txBody>
      </p:sp>
      <p:sp>
        <p:nvSpPr>
          <p:cNvPr id="3" name="页脚占位符 2">
            <a:extLst>
              <a:ext uri="{FF2B5EF4-FFF2-40B4-BE49-F238E27FC236}">
                <a16:creationId xmlns:a16="http://schemas.microsoft.com/office/drawing/2014/main" id="{22CF5410-1081-4481-96DF-3DFE1CCC1DD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8678AA8-FDAD-454C-9BBF-334433E99B0D}"/>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文本框 4">
            <a:extLst>
              <a:ext uri="{FF2B5EF4-FFF2-40B4-BE49-F238E27FC236}">
                <a16:creationId xmlns:a16="http://schemas.microsoft.com/office/drawing/2014/main" id="{5D3AE91A-10F4-46CC-9834-D7BD84836432}"/>
              </a:ext>
            </a:extLst>
          </p:cNvPr>
          <p:cNvSpPr txBox="1"/>
          <p:nvPr/>
        </p:nvSpPr>
        <p:spPr>
          <a:xfrm>
            <a:off x="447040" y="1515626"/>
            <a:ext cx="3119120" cy="369332"/>
          </a:xfrm>
          <a:prstGeom prst="rect">
            <a:avLst/>
          </a:prstGeom>
          <a:noFill/>
        </p:spPr>
        <p:txBody>
          <a:bodyPr wrap="square" rtlCol="0">
            <a:spAutoFit/>
          </a:bodyPr>
          <a:lstStyle/>
          <a:p>
            <a:r>
              <a:rPr lang="zh-CN" altLang="en-US" dirty="0"/>
              <a:t>无偏内容重建损失：</a:t>
            </a:r>
          </a:p>
        </p:txBody>
      </p:sp>
      <p:pic>
        <p:nvPicPr>
          <p:cNvPr id="7" name="图片 6">
            <a:extLst>
              <a:ext uri="{FF2B5EF4-FFF2-40B4-BE49-F238E27FC236}">
                <a16:creationId xmlns:a16="http://schemas.microsoft.com/office/drawing/2014/main" id="{D2420FB7-3632-4867-9FD4-ADFBBFC8F3C2}"/>
              </a:ext>
            </a:extLst>
          </p:cNvPr>
          <p:cNvPicPr>
            <a:picLocks noChangeAspect="1"/>
          </p:cNvPicPr>
          <p:nvPr/>
        </p:nvPicPr>
        <p:blipFill>
          <a:blip r:embed="rId3"/>
          <a:stretch>
            <a:fillRect/>
          </a:stretch>
        </p:blipFill>
        <p:spPr>
          <a:xfrm>
            <a:off x="2740024" y="1195467"/>
            <a:ext cx="2524125" cy="1009650"/>
          </a:xfrm>
          <a:prstGeom prst="rect">
            <a:avLst/>
          </a:prstGeom>
        </p:spPr>
      </p:pic>
      <p:pic>
        <p:nvPicPr>
          <p:cNvPr id="9" name="图片 8">
            <a:extLst>
              <a:ext uri="{FF2B5EF4-FFF2-40B4-BE49-F238E27FC236}">
                <a16:creationId xmlns:a16="http://schemas.microsoft.com/office/drawing/2014/main" id="{1A1D503B-6B37-4A41-8493-E75334FC22D7}"/>
              </a:ext>
            </a:extLst>
          </p:cNvPr>
          <p:cNvPicPr>
            <a:picLocks noChangeAspect="1"/>
          </p:cNvPicPr>
          <p:nvPr/>
        </p:nvPicPr>
        <p:blipFill>
          <a:blip r:embed="rId4"/>
          <a:stretch>
            <a:fillRect/>
          </a:stretch>
        </p:blipFill>
        <p:spPr>
          <a:xfrm>
            <a:off x="5610225" y="1395492"/>
            <a:ext cx="2190750" cy="609600"/>
          </a:xfrm>
          <a:prstGeom prst="rect">
            <a:avLst/>
          </a:prstGeom>
        </p:spPr>
      </p:pic>
      <p:pic>
        <p:nvPicPr>
          <p:cNvPr id="11" name="图片 10">
            <a:extLst>
              <a:ext uri="{FF2B5EF4-FFF2-40B4-BE49-F238E27FC236}">
                <a16:creationId xmlns:a16="http://schemas.microsoft.com/office/drawing/2014/main" id="{CB22D846-C9A2-449F-8917-F8157EBB254F}"/>
              </a:ext>
            </a:extLst>
          </p:cNvPr>
          <p:cNvPicPr>
            <a:picLocks noChangeAspect="1"/>
          </p:cNvPicPr>
          <p:nvPr/>
        </p:nvPicPr>
        <p:blipFill>
          <a:blip r:embed="rId5"/>
          <a:stretch>
            <a:fillRect/>
          </a:stretch>
        </p:blipFill>
        <p:spPr>
          <a:xfrm>
            <a:off x="8385492" y="1547892"/>
            <a:ext cx="1171575" cy="457200"/>
          </a:xfrm>
          <a:prstGeom prst="rect">
            <a:avLst/>
          </a:prstGeom>
        </p:spPr>
      </p:pic>
      <p:pic>
        <p:nvPicPr>
          <p:cNvPr id="13" name="图片 12">
            <a:extLst>
              <a:ext uri="{FF2B5EF4-FFF2-40B4-BE49-F238E27FC236}">
                <a16:creationId xmlns:a16="http://schemas.microsoft.com/office/drawing/2014/main" id="{C45D55D1-C307-4DF6-BE52-5F418657BDF4}"/>
              </a:ext>
            </a:extLst>
          </p:cNvPr>
          <p:cNvPicPr>
            <a:picLocks noChangeAspect="1"/>
          </p:cNvPicPr>
          <p:nvPr/>
        </p:nvPicPr>
        <p:blipFill>
          <a:blip r:embed="rId6"/>
          <a:stretch>
            <a:fillRect/>
          </a:stretch>
        </p:blipFill>
        <p:spPr>
          <a:xfrm>
            <a:off x="2590800" y="2892107"/>
            <a:ext cx="3505200" cy="952500"/>
          </a:xfrm>
          <a:prstGeom prst="rect">
            <a:avLst/>
          </a:prstGeom>
        </p:spPr>
      </p:pic>
      <p:sp>
        <p:nvSpPr>
          <p:cNvPr id="14" name="文本框 13">
            <a:extLst>
              <a:ext uri="{FF2B5EF4-FFF2-40B4-BE49-F238E27FC236}">
                <a16:creationId xmlns:a16="http://schemas.microsoft.com/office/drawing/2014/main" id="{1D7584F3-1D82-4375-84A1-4FB26EBD0C56}"/>
              </a:ext>
            </a:extLst>
          </p:cNvPr>
          <p:cNvSpPr txBox="1"/>
          <p:nvPr/>
        </p:nvSpPr>
        <p:spPr>
          <a:xfrm>
            <a:off x="447040" y="2999025"/>
            <a:ext cx="3119120" cy="369332"/>
          </a:xfrm>
          <a:prstGeom prst="rect">
            <a:avLst/>
          </a:prstGeom>
          <a:noFill/>
        </p:spPr>
        <p:txBody>
          <a:bodyPr wrap="square" rtlCol="0">
            <a:spAutoFit/>
          </a:bodyPr>
          <a:lstStyle/>
          <a:p>
            <a:r>
              <a:rPr lang="zh-CN" altLang="en-US" dirty="0"/>
              <a:t>无偏结构重建损失：</a:t>
            </a:r>
          </a:p>
        </p:txBody>
      </p:sp>
      <p:pic>
        <p:nvPicPr>
          <p:cNvPr id="16" name="图片 15">
            <a:extLst>
              <a:ext uri="{FF2B5EF4-FFF2-40B4-BE49-F238E27FC236}">
                <a16:creationId xmlns:a16="http://schemas.microsoft.com/office/drawing/2014/main" id="{771FE1C6-C228-4030-A780-1E06EBDD180A}"/>
              </a:ext>
            </a:extLst>
          </p:cNvPr>
          <p:cNvPicPr>
            <a:picLocks noChangeAspect="1"/>
          </p:cNvPicPr>
          <p:nvPr/>
        </p:nvPicPr>
        <p:blipFill rotWithShape="1">
          <a:blip r:embed="rId7"/>
          <a:srcRect r="-1787" b="5330"/>
          <a:stretch/>
        </p:blipFill>
        <p:spPr>
          <a:xfrm>
            <a:off x="10466247" y="2999025"/>
            <a:ext cx="1725753" cy="535028"/>
          </a:xfrm>
          <a:prstGeom prst="rect">
            <a:avLst/>
          </a:prstGeom>
        </p:spPr>
      </p:pic>
      <p:pic>
        <p:nvPicPr>
          <p:cNvPr id="18" name="图片 17">
            <a:extLst>
              <a:ext uri="{FF2B5EF4-FFF2-40B4-BE49-F238E27FC236}">
                <a16:creationId xmlns:a16="http://schemas.microsoft.com/office/drawing/2014/main" id="{2D5FC1D2-9F0F-4305-84EC-D3D805531B29}"/>
              </a:ext>
            </a:extLst>
          </p:cNvPr>
          <p:cNvPicPr>
            <a:picLocks noChangeAspect="1"/>
          </p:cNvPicPr>
          <p:nvPr/>
        </p:nvPicPr>
        <p:blipFill>
          <a:blip r:embed="rId8"/>
          <a:stretch>
            <a:fillRect/>
          </a:stretch>
        </p:blipFill>
        <p:spPr>
          <a:xfrm>
            <a:off x="6122987" y="2816520"/>
            <a:ext cx="4150862" cy="849040"/>
          </a:xfrm>
          <a:prstGeom prst="rect">
            <a:avLst/>
          </a:prstGeom>
        </p:spPr>
      </p:pic>
      <p:pic>
        <p:nvPicPr>
          <p:cNvPr id="20" name="图片 19">
            <a:extLst>
              <a:ext uri="{FF2B5EF4-FFF2-40B4-BE49-F238E27FC236}">
                <a16:creationId xmlns:a16="http://schemas.microsoft.com/office/drawing/2014/main" id="{709C8426-DAF2-4962-B104-098B5853425C}"/>
              </a:ext>
            </a:extLst>
          </p:cNvPr>
          <p:cNvPicPr>
            <a:picLocks noChangeAspect="1"/>
          </p:cNvPicPr>
          <p:nvPr/>
        </p:nvPicPr>
        <p:blipFill rotWithShape="1">
          <a:blip r:embed="rId9"/>
          <a:srcRect r="2302" b="14891"/>
          <a:stretch/>
        </p:blipFill>
        <p:spPr>
          <a:xfrm>
            <a:off x="687069" y="4512172"/>
            <a:ext cx="2597020" cy="726876"/>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4DC963D-8EAA-4D7A-90F2-3CC190904CE8}"/>
                  </a:ext>
                </a:extLst>
              </p:cNvPr>
              <p:cNvSpPr txBox="1"/>
              <p:nvPr/>
            </p:nvSpPr>
            <p:spPr>
              <a:xfrm>
                <a:off x="3836195" y="4120455"/>
                <a:ext cx="8075610" cy="1307730"/>
              </a:xfrm>
              <a:prstGeom prst="rect">
                <a:avLst/>
              </a:prstGeom>
              <a:noFill/>
            </p:spPr>
            <p:txBody>
              <a:bodyPr wrap="square">
                <a:spAutoFit/>
              </a:bodyPr>
              <a:lstStyle/>
              <a:p>
                <a:pPr>
                  <a:lnSpc>
                    <a:spcPct val="150000"/>
                  </a:lnSpc>
                </a:pPr>
                <a:r>
                  <a:rPr lang="zh-CN" altLang="en-US" dirty="0"/>
                  <a:t>利用图采样器进行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m:rPr>
                            <m:sty m:val="p"/>
                          </m:rPr>
                          <a:rPr lang="en-US" altLang="zh-CN" i="1">
                            <a:latin typeface="Cambria Math" panose="02040503050406030204" pitchFamily="18" charset="0"/>
                          </a:rPr>
                          <m:t>sa</m:t>
                        </m:r>
                      </m:sub>
                    </m:sSub>
                  </m:oMath>
                </a14:m>
                <a:r>
                  <a:rPr lang="zh-CN" altLang="en-US" dirty="0"/>
                  <a:t>次反复抽样，并使用计数器</a:t>
                </a:r>
                <a14:m>
                  <m:oMath xmlns:m="http://schemas.openxmlformats.org/officeDocument/2006/math">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zh-CN" altLang="en-US" i="1">
                                <a:latin typeface="Cambria Math" panose="02040503050406030204" pitchFamily="18" charset="0"/>
                              </a:rPr>
                              <m:t>𝒱</m:t>
                            </m:r>
                          </m:sub>
                        </m:sSub>
                        <m:r>
                          <a:rPr lang="zh-CN" altLang="en-US" i="1" smtClean="0">
                            <a:latin typeface="Cambria Math" panose="02040503050406030204" pitchFamily="18" charset="0"/>
                          </a:rPr>
                          <m:t>和</m:t>
                        </m:r>
                        <m:r>
                          <a:rPr lang="en-US" altLang="zh-CN" b="0" i="1" smtClean="0">
                            <a:latin typeface="Cambria Math" panose="02040503050406030204" pitchFamily="18" charset="0"/>
                          </a:rPr>
                          <m:t>𝐶</m:t>
                        </m:r>
                      </m:e>
                      <m:sub>
                        <m:r>
                          <a:rPr lang="zh-CN" altLang="en-US" i="1" smtClean="0">
                            <a:latin typeface="Cambria Math" panose="02040503050406030204" pitchFamily="18" charset="0"/>
                          </a:rPr>
                          <m:t>𝒰</m:t>
                        </m:r>
                        <m:r>
                          <a:rPr lang="en-US" altLang="zh-CN" b="0" i="1" smtClean="0">
                            <a:latin typeface="Cambria Math" panose="02040503050406030204" pitchFamily="18" charset="0"/>
                          </a:rPr>
                          <m:t>,</m:t>
                        </m:r>
                        <m:r>
                          <a:rPr lang="zh-CN" altLang="en-US" b="0" i="1" smtClean="0">
                            <a:latin typeface="Cambria Math" panose="02040503050406030204" pitchFamily="18" charset="0"/>
                          </a:rPr>
                          <m:t>𝒱</m:t>
                        </m:r>
                      </m:sub>
                    </m:sSub>
                  </m:oMath>
                </a14:m>
                <a:r>
                  <a:rPr lang="zh-CN" altLang="en-US" dirty="0"/>
                  <a:t>计算节点或边的出现次数，则设置</a:t>
                </a:r>
                <a:endParaRPr lang="en-US" altLang="zh-CN" dirty="0"/>
              </a:p>
              <a:p>
                <a:pPr>
                  <a:lnSpc>
                    <a:spcPct val="150000"/>
                  </a:lnSpc>
                </a:pPr>
                <a:r>
                  <a:rPr lang="zh-CN" altLang="en-US" dirty="0"/>
                  <a:t>这些抽样的子图可以作为训练的</a:t>
                </a:r>
                <a:r>
                  <a:rPr lang="en-US" altLang="zh-CN" dirty="0"/>
                  <a:t>minibatch</a:t>
                </a:r>
                <a:r>
                  <a:rPr lang="zh-CN" altLang="en-US" dirty="0"/>
                  <a:t>重复使用，因此。预处理的开销很小。</a:t>
                </a:r>
              </a:p>
            </p:txBody>
          </p:sp>
        </mc:Choice>
        <mc:Fallback xmlns="">
          <p:sp>
            <p:nvSpPr>
              <p:cNvPr id="22" name="文本框 21">
                <a:extLst>
                  <a:ext uri="{FF2B5EF4-FFF2-40B4-BE49-F238E27FC236}">
                    <a16:creationId xmlns:a16="http://schemas.microsoft.com/office/drawing/2014/main" id="{E4DC963D-8EAA-4D7A-90F2-3CC190904CE8}"/>
                  </a:ext>
                </a:extLst>
              </p:cNvPr>
              <p:cNvSpPr txBox="1">
                <a:spLocks noRot="1" noChangeAspect="1" noMove="1" noResize="1" noEditPoints="1" noAdjustHandles="1" noChangeArrowheads="1" noChangeShapeType="1" noTextEdit="1"/>
              </p:cNvSpPr>
              <p:nvPr/>
            </p:nvSpPr>
            <p:spPr>
              <a:xfrm>
                <a:off x="3836195" y="4120455"/>
                <a:ext cx="8075610" cy="1307730"/>
              </a:xfrm>
              <a:prstGeom prst="rect">
                <a:avLst/>
              </a:prstGeom>
              <a:blipFill>
                <a:blip r:embed="rId10"/>
                <a:stretch>
                  <a:fillRect l="-604" r="-2792" b="-7009"/>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53790D6E-EEA9-43E4-B0D0-964C4D55E600}"/>
              </a:ext>
            </a:extLst>
          </p:cNvPr>
          <p:cNvPicPr>
            <a:picLocks noChangeAspect="1"/>
          </p:cNvPicPr>
          <p:nvPr/>
        </p:nvPicPr>
        <p:blipFill>
          <a:blip r:embed="rId11"/>
          <a:stretch>
            <a:fillRect/>
          </a:stretch>
        </p:blipFill>
        <p:spPr>
          <a:xfrm>
            <a:off x="7203058" y="4591231"/>
            <a:ext cx="1543050" cy="466725"/>
          </a:xfrm>
          <a:prstGeom prst="rect">
            <a:avLst/>
          </a:prstGeom>
        </p:spPr>
      </p:pic>
    </p:spTree>
    <p:extLst>
      <p:ext uri="{BB962C8B-B14F-4D97-AF65-F5344CB8AC3E}">
        <p14:creationId xmlns:p14="http://schemas.microsoft.com/office/powerpoint/2010/main" val="1354373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BD9F-B308-46D9-8FD5-677C908840E3}"/>
              </a:ext>
            </a:extLst>
          </p:cNvPr>
          <p:cNvSpPr>
            <a:spLocks noGrp="1"/>
          </p:cNvSpPr>
          <p:nvPr>
            <p:ph type="title"/>
          </p:nvPr>
        </p:nvSpPr>
        <p:spPr>
          <a:xfrm>
            <a:off x="100964" y="-10160"/>
            <a:ext cx="12091036" cy="1028699"/>
          </a:xfrm>
        </p:spPr>
        <p:txBody>
          <a:bodyPr/>
          <a:lstStyle/>
          <a:p>
            <a:r>
              <a:rPr lang="en-US" altLang="zh-CN" dirty="0"/>
              <a:t>Our approach——</a:t>
            </a:r>
            <a:r>
              <a:rPr lang="zh-CN" altLang="en-US" dirty="0"/>
              <a:t>解码器的联合损失函数</a:t>
            </a:r>
            <a:r>
              <a:rPr lang="en-US" altLang="zh-CN" dirty="0"/>
              <a:t>——</a:t>
            </a:r>
            <a:r>
              <a:rPr lang="zh-CN" altLang="en-US" dirty="0"/>
              <a:t>地方和社区相互信息最大化</a:t>
            </a:r>
          </a:p>
        </p:txBody>
      </p:sp>
      <p:sp>
        <p:nvSpPr>
          <p:cNvPr id="3" name="页脚占位符 2">
            <a:extLst>
              <a:ext uri="{FF2B5EF4-FFF2-40B4-BE49-F238E27FC236}">
                <a16:creationId xmlns:a16="http://schemas.microsoft.com/office/drawing/2014/main" id="{70305AF0-9CFF-47D9-9FD8-D1C768901E9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0672ECBD-9986-4321-8046-65DEA880BEC5}"/>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文本框 4">
            <a:extLst>
              <a:ext uri="{FF2B5EF4-FFF2-40B4-BE49-F238E27FC236}">
                <a16:creationId xmlns:a16="http://schemas.microsoft.com/office/drawing/2014/main" id="{1C68DDE3-232A-4E98-BE64-4E0C46C17197}"/>
              </a:ext>
            </a:extLst>
          </p:cNvPr>
          <p:cNvSpPr txBox="1"/>
          <p:nvPr/>
        </p:nvSpPr>
        <p:spPr>
          <a:xfrm>
            <a:off x="558800" y="1187596"/>
            <a:ext cx="10546080" cy="646331"/>
          </a:xfrm>
          <a:prstGeom prst="rect">
            <a:avLst/>
          </a:prstGeom>
          <a:noFill/>
        </p:spPr>
        <p:txBody>
          <a:bodyPr wrap="square" rtlCol="0">
            <a:spAutoFit/>
          </a:bodyPr>
          <a:lstStyle/>
          <a:p>
            <a:r>
              <a:rPr lang="zh-CN" altLang="en-US" dirty="0"/>
              <a:t>由于同一子图的节点在链接和信息角度上对彼此有较高的影响，所以我们自然的拥有了社区结构</a:t>
            </a:r>
            <a:endParaRPr lang="en-US" altLang="zh-CN" dirty="0"/>
          </a:p>
          <a:p>
            <a:r>
              <a:rPr lang="zh-CN" altLang="en-US" dirty="0"/>
              <a:t>所以设计了一个</a:t>
            </a:r>
            <a:r>
              <a:rPr lang="en-US" altLang="zh-CN" dirty="0"/>
              <a:t>DGI</a:t>
            </a:r>
            <a:r>
              <a:rPr lang="zh-CN" altLang="en-US" dirty="0"/>
              <a:t>的变体，将社区层面的信息纳入到节点的潜在表征中。</a:t>
            </a:r>
          </a:p>
        </p:txBody>
      </p:sp>
      <p:grpSp>
        <p:nvGrpSpPr>
          <p:cNvPr id="12" name="组合 11">
            <a:extLst>
              <a:ext uri="{FF2B5EF4-FFF2-40B4-BE49-F238E27FC236}">
                <a16:creationId xmlns:a16="http://schemas.microsoft.com/office/drawing/2014/main" id="{753EC998-912F-485C-AB6A-C680AEF92384}"/>
              </a:ext>
            </a:extLst>
          </p:cNvPr>
          <p:cNvGrpSpPr/>
          <p:nvPr/>
        </p:nvGrpSpPr>
        <p:grpSpPr>
          <a:xfrm>
            <a:off x="608964" y="1852743"/>
            <a:ext cx="10010457" cy="960545"/>
            <a:chOff x="558800" y="2201227"/>
            <a:chExt cx="10010457" cy="960545"/>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A28D21-5C7C-4F74-9A2C-05E4B7FDCE29}"/>
                    </a:ext>
                  </a:extLst>
                </p:cNvPr>
                <p:cNvSpPr txBox="1"/>
                <p:nvPr/>
              </p:nvSpPr>
              <p:spPr>
                <a:xfrm>
                  <a:off x="558800" y="2479040"/>
                  <a:ext cx="7112000" cy="370935"/>
                </a:xfrm>
                <a:prstGeom prst="rect">
                  <a:avLst/>
                </a:prstGeom>
                <a:noFill/>
              </p:spPr>
              <p:txBody>
                <a:bodyPr wrap="square" rtlCol="0">
                  <a:spAutoFit/>
                </a:bodyPr>
                <a:lstStyle/>
                <a:p>
                  <a:r>
                    <a:rPr lang="zh-CN" altLang="en-US" dirty="0"/>
                    <a:t>通过利用</a:t>
                  </a:r>
                  <a:r>
                    <a:rPr lang="en-US" altLang="zh-CN" dirty="0"/>
                    <a:t>Readout </a:t>
                  </a:r>
                  <a:r>
                    <a:rPr lang="zh-CN" altLang="en-US" dirty="0"/>
                    <a:t>函数</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ℛ</m:t>
                      </m:r>
                    </m:oMath>
                  </a14:m>
                  <a:r>
                    <a:rPr lang="zh-CN" altLang="en-US" dirty="0"/>
                    <a:t> 将</a:t>
                  </a:r>
                  <a14:m>
                    <m:oMath xmlns:m="http://schemas.openxmlformats.org/officeDocument/2006/math">
                      <m:r>
                        <a:rPr lang="zh-CN" altLang="en-US" b="1" i="1" dirty="0">
                          <a:latin typeface="Cambria Math" panose="02040503050406030204" pitchFamily="18" charset="0"/>
                        </a:rPr>
                        <m:t>节点</m:t>
                      </m:r>
                      <m:r>
                        <a:rPr lang="zh-CN" altLang="en-US" b="1" i="1" dirty="0" smtClean="0">
                          <a:latin typeface="Cambria Math" panose="02040503050406030204" pitchFamily="18" charset="0"/>
                        </a:rPr>
                        <m:t>的潜在</m:t>
                      </m:r>
                      <m:r>
                        <a:rPr lang="zh-CN" altLang="en-US" b="1" i="1" dirty="0">
                          <a:latin typeface="Cambria Math" panose="02040503050406030204" pitchFamily="18" charset="0"/>
                        </a:rPr>
                        <m:t>嵌入</m:t>
                      </m:r>
                      <m:r>
                        <a:rPr lang="zh-CN" altLang="en-US" b="1" i="1" dirty="0" smtClean="0">
                          <a:latin typeface="Cambria Math" panose="02040503050406030204" pitchFamily="18" charset="0"/>
                        </a:rPr>
                        <m:t>总结为</m:t>
                      </m:r>
                      <m:r>
                        <a:rPr lang="zh-CN" altLang="en-US" b="1" i="1" dirty="0">
                          <a:latin typeface="Cambria Math" panose="02040503050406030204" pitchFamily="18" charset="0"/>
                        </a:rPr>
                        <m:t>社区</m:t>
                      </m:r>
                    </m:oMath>
                  </a14:m>
                  <a:r>
                    <a:rPr lang="zh-CN" altLang="en-US" dirty="0"/>
                    <a:t>级嵌入</a:t>
                  </a:r>
                </a:p>
              </p:txBody>
            </p:sp>
          </mc:Choice>
          <mc:Fallback xmlns="">
            <p:sp>
              <p:nvSpPr>
                <p:cNvPr id="6" name="文本框 5">
                  <a:extLst>
                    <a:ext uri="{FF2B5EF4-FFF2-40B4-BE49-F238E27FC236}">
                      <a16:creationId xmlns:a16="http://schemas.microsoft.com/office/drawing/2014/main" id="{5AA28D21-5C7C-4F74-9A2C-05E4B7FDCE29}"/>
                    </a:ext>
                  </a:extLst>
                </p:cNvPr>
                <p:cNvSpPr txBox="1">
                  <a:spLocks noRot="1" noChangeAspect="1" noMove="1" noResize="1" noEditPoints="1" noAdjustHandles="1" noChangeArrowheads="1" noChangeShapeType="1" noTextEdit="1"/>
                </p:cNvSpPr>
                <p:nvPr/>
              </p:nvSpPr>
              <p:spPr>
                <a:xfrm>
                  <a:off x="558800" y="2479040"/>
                  <a:ext cx="7112000" cy="370935"/>
                </a:xfrm>
                <a:prstGeom prst="rect">
                  <a:avLst/>
                </a:prstGeom>
                <a:blipFill>
                  <a:blip r:embed="rId2"/>
                  <a:stretch>
                    <a:fillRect l="-771" t="-10000" b="-2500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B339FB6-2E1F-43F5-8DBE-CBA45F0F269E}"/>
                </a:ext>
              </a:extLst>
            </p:cNvPr>
            <p:cNvPicPr>
              <a:picLocks noChangeAspect="1"/>
            </p:cNvPicPr>
            <p:nvPr/>
          </p:nvPicPr>
          <p:blipFill>
            <a:blip r:embed="rId3"/>
            <a:stretch>
              <a:fillRect/>
            </a:stretch>
          </p:blipFill>
          <p:spPr>
            <a:xfrm>
              <a:off x="6908800" y="2201227"/>
              <a:ext cx="3660457" cy="960545"/>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A5B6494-8A11-4744-9117-E09BE2162C29}"/>
                  </a:ext>
                </a:extLst>
              </p:cNvPr>
              <p:cNvSpPr txBox="1"/>
              <p:nvPr/>
            </p:nvSpPr>
            <p:spPr>
              <a:xfrm>
                <a:off x="588962" y="2754789"/>
                <a:ext cx="10648316" cy="369332"/>
              </a:xfrm>
              <a:prstGeom prst="rect">
                <a:avLst/>
              </a:prstGeom>
              <a:noFill/>
            </p:spPr>
            <p:txBody>
              <a:bodyPr wrap="square" rtlCol="0">
                <a:spAutoFit/>
              </a:bodyPr>
              <a:lstStyle/>
              <a:p>
                <a:r>
                  <a:rPr lang="zh-CN" altLang="en-US" dirty="0"/>
                  <a:t>然后采用</a:t>
                </a:r>
                <a:r>
                  <a:rPr lang="en-US" altLang="zh-CN" dirty="0"/>
                  <a:t>Discriminator Function </a:t>
                </a:r>
                <a14:m>
                  <m:oMath xmlns:m="http://schemas.openxmlformats.org/officeDocument/2006/math">
                    <m:r>
                      <a:rPr lang="zh-CN" altLang="en-US" i="1" smtClean="0">
                        <a:latin typeface="Cambria Math" panose="02040503050406030204" pitchFamily="18" charset="0"/>
                      </a:rPr>
                      <m:t>𝒟</m:t>
                    </m:r>
                    <m:r>
                      <a:rPr lang="en-US" altLang="zh-CN" b="0" i="1" smtClean="0">
                        <a:latin typeface="Cambria Math" panose="02040503050406030204" pitchFamily="18" charset="0"/>
                      </a:rPr>
                      <m:t> </m:t>
                    </m:r>
                  </m:oMath>
                </a14:m>
                <a:r>
                  <a:rPr lang="zh-CN" altLang="en-US" dirty="0"/>
                  <a:t>来测量节点</a:t>
                </a:r>
                <a:r>
                  <a:rPr lang="en-US" altLang="zh-CN" dirty="0"/>
                  <a:t>—</a:t>
                </a:r>
                <a:r>
                  <a:rPr lang="zh-CN" altLang="en-US" dirty="0"/>
                  <a:t>社区对的概率分数（节点和其对应社区的概率分数更高）</a:t>
                </a:r>
              </a:p>
            </p:txBody>
          </p:sp>
        </mc:Choice>
        <mc:Fallback xmlns="">
          <p:sp>
            <p:nvSpPr>
              <p:cNvPr id="9" name="文本框 8">
                <a:extLst>
                  <a:ext uri="{FF2B5EF4-FFF2-40B4-BE49-F238E27FC236}">
                    <a16:creationId xmlns:a16="http://schemas.microsoft.com/office/drawing/2014/main" id="{1A5B6494-8A11-4744-9117-E09BE2162C29}"/>
                  </a:ext>
                </a:extLst>
              </p:cNvPr>
              <p:cNvSpPr txBox="1">
                <a:spLocks noRot="1" noChangeAspect="1" noMove="1" noResize="1" noEditPoints="1" noAdjustHandles="1" noChangeArrowheads="1" noChangeShapeType="1" noTextEdit="1"/>
              </p:cNvSpPr>
              <p:nvPr/>
            </p:nvSpPr>
            <p:spPr>
              <a:xfrm>
                <a:off x="588962" y="2754789"/>
                <a:ext cx="10648316" cy="369332"/>
              </a:xfrm>
              <a:prstGeom prst="rect">
                <a:avLst/>
              </a:prstGeom>
              <a:blipFill>
                <a:blip r:embed="rId4"/>
                <a:stretch>
                  <a:fillRect l="-515" t="-10000" r="-2635" b="-26667"/>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8D65FB9-2EB0-4706-B176-6210F15FB2CF}"/>
              </a:ext>
            </a:extLst>
          </p:cNvPr>
          <p:cNvPicPr>
            <a:picLocks noChangeAspect="1"/>
          </p:cNvPicPr>
          <p:nvPr/>
        </p:nvPicPr>
        <p:blipFill>
          <a:blip r:embed="rId5"/>
          <a:stretch>
            <a:fillRect/>
          </a:stretch>
        </p:blipFill>
        <p:spPr>
          <a:xfrm>
            <a:off x="3595053" y="3236618"/>
            <a:ext cx="3242628" cy="591061"/>
          </a:xfrm>
          <a:prstGeom prst="rect">
            <a:avLst/>
          </a:prstGeom>
        </p:spPr>
      </p:pic>
      <p:grpSp>
        <p:nvGrpSpPr>
          <p:cNvPr id="24" name="组合 23">
            <a:extLst>
              <a:ext uri="{FF2B5EF4-FFF2-40B4-BE49-F238E27FC236}">
                <a16:creationId xmlns:a16="http://schemas.microsoft.com/office/drawing/2014/main" id="{18A86EC6-8D6C-4707-B7A0-66C09CACFD1C}"/>
              </a:ext>
            </a:extLst>
          </p:cNvPr>
          <p:cNvGrpSpPr/>
          <p:nvPr/>
        </p:nvGrpSpPr>
        <p:grpSpPr>
          <a:xfrm>
            <a:off x="588962" y="3962567"/>
            <a:ext cx="9692598" cy="565885"/>
            <a:chOff x="588962" y="4172121"/>
            <a:chExt cx="9692598" cy="565885"/>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4CDC5CD-EBD4-437A-8450-97B7DC5C5FA1}"/>
                    </a:ext>
                  </a:extLst>
                </p:cNvPr>
                <p:cNvSpPr txBox="1"/>
                <p:nvPr/>
              </p:nvSpPr>
              <p:spPr>
                <a:xfrm>
                  <a:off x="588962" y="4245510"/>
                  <a:ext cx="7233920" cy="370038"/>
                </a:xfrm>
                <a:prstGeom prst="rect">
                  <a:avLst/>
                </a:prstGeom>
                <a:noFill/>
              </p:spPr>
              <p:txBody>
                <a:bodyPr wrap="square" rtlCol="0">
                  <a:spAutoFit/>
                </a:bodyPr>
                <a:lstStyle/>
                <a:p>
                  <a:r>
                    <a:rPr lang="zh-CN" altLang="en-US" dirty="0"/>
                    <a:t>利用</a:t>
                  </a:r>
                  <a:r>
                    <a:rPr lang="en-US" altLang="zh-CN" dirty="0"/>
                    <a:t>Corruption</a:t>
                  </a:r>
                  <a:r>
                    <a:rPr lang="zh-CN" altLang="en-US" dirty="0"/>
                    <a:t>函数</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𝒞</m:t>
                      </m:r>
                      <m:r>
                        <a:rPr lang="en-US" altLang="zh-CN" b="0" i="1" smtClean="0">
                          <a:latin typeface="Cambria Math" panose="02040503050406030204" pitchFamily="18" charset="0"/>
                        </a:rPr>
                        <m:t> </m:t>
                      </m:r>
                    </m:oMath>
                  </a14:m>
                  <a:r>
                    <a:rPr lang="zh-CN" altLang="en-US" dirty="0"/>
                    <a:t>为社区</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𝒢</m:t>
                          </m:r>
                        </m:e>
                        <m:sub>
                          <m:r>
                            <m:rPr>
                              <m:sty m:val="p"/>
                            </m:rPr>
                            <a:rPr lang="en-US" altLang="zh-CN" i="1">
                              <a:latin typeface="Cambria Math" panose="02040503050406030204" pitchFamily="18" charset="0"/>
                            </a:rPr>
                            <m:t>t</m:t>
                          </m:r>
                        </m:sub>
                      </m:sSub>
                    </m:oMath>
                  </a14:m>
                  <a:r>
                    <a:rPr lang="zh-CN" altLang="en-US" dirty="0"/>
                    <a:t>中的</a:t>
                  </a:r>
                  <a14:m>
                    <m:oMath xmlns:m="http://schemas.openxmlformats.org/officeDocument/2006/math">
                      <m:r>
                        <a:rPr lang="zh-CN" altLang="en-US" i="1">
                          <a:latin typeface="Cambria Math" panose="02040503050406030204" pitchFamily="18" charset="0"/>
                        </a:rPr>
                        <m:t>𝒟</m:t>
                      </m:r>
                      <m:r>
                        <a:rPr lang="en-US" altLang="zh-CN" i="1">
                          <a:latin typeface="Cambria Math" panose="02040503050406030204" pitchFamily="18" charset="0"/>
                        </a:rPr>
                        <m:t> </m:t>
                      </m:r>
                      <m:r>
                        <a:rPr lang="zh-CN" altLang="en-US" i="1" smtClean="0">
                          <a:latin typeface="Cambria Math" panose="02040503050406030204" pitchFamily="18" charset="0"/>
                        </a:rPr>
                        <m:t>生成</m:t>
                      </m:r>
                    </m:oMath>
                  </a14:m>
                  <a:r>
                    <a:rPr lang="en-US" altLang="zh-CN" dirty="0"/>
                    <a:t>negative examples</a:t>
                  </a:r>
                  <a:endParaRPr lang="zh-CN" altLang="en-US" dirty="0"/>
                </a:p>
              </p:txBody>
            </p:sp>
          </mc:Choice>
          <mc:Fallback xmlns="">
            <p:sp>
              <p:nvSpPr>
                <p:cNvPr id="13" name="文本框 12">
                  <a:extLst>
                    <a:ext uri="{FF2B5EF4-FFF2-40B4-BE49-F238E27FC236}">
                      <a16:creationId xmlns:a16="http://schemas.microsoft.com/office/drawing/2014/main" id="{C4CDC5CD-EBD4-437A-8450-97B7DC5C5FA1}"/>
                    </a:ext>
                  </a:extLst>
                </p:cNvPr>
                <p:cNvSpPr txBox="1">
                  <a:spLocks noRot="1" noChangeAspect="1" noMove="1" noResize="1" noEditPoints="1" noAdjustHandles="1" noChangeArrowheads="1" noChangeShapeType="1" noTextEdit="1"/>
                </p:cNvSpPr>
                <p:nvPr/>
              </p:nvSpPr>
              <p:spPr>
                <a:xfrm>
                  <a:off x="588962" y="4245510"/>
                  <a:ext cx="7233920" cy="370038"/>
                </a:xfrm>
                <a:prstGeom prst="rect">
                  <a:avLst/>
                </a:prstGeom>
                <a:blipFill>
                  <a:blip r:embed="rId6"/>
                  <a:stretch>
                    <a:fillRect l="-759" t="-8197" b="-24590"/>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7773DA01-36AC-4040-BF7C-F1E663543989}"/>
                </a:ext>
              </a:extLst>
            </p:cNvPr>
            <p:cNvPicPr>
              <a:picLocks noChangeAspect="1"/>
            </p:cNvPicPr>
            <p:nvPr/>
          </p:nvPicPr>
          <p:blipFill>
            <a:blip r:embed="rId7"/>
            <a:stretch>
              <a:fillRect/>
            </a:stretch>
          </p:blipFill>
          <p:spPr>
            <a:xfrm>
              <a:off x="6939635" y="4172121"/>
              <a:ext cx="3341925" cy="565885"/>
            </a:xfrm>
            <a:prstGeom prst="rect">
              <a:avLst/>
            </a:prstGeom>
          </p:spPr>
        </p:pic>
      </p:grpSp>
      <p:grpSp>
        <p:nvGrpSpPr>
          <p:cNvPr id="25" name="组合 24">
            <a:extLst>
              <a:ext uri="{FF2B5EF4-FFF2-40B4-BE49-F238E27FC236}">
                <a16:creationId xmlns:a16="http://schemas.microsoft.com/office/drawing/2014/main" id="{FCEB6340-DB46-413C-9F48-19B5ADB2E93D}"/>
              </a:ext>
            </a:extLst>
          </p:cNvPr>
          <p:cNvGrpSpPr/>
          <p:nvPr/>
        </p:nvGrpSpPr>
        <p:grpSpPr>
          <a:xfrm>
            <a:off x="609758" y="4426099"/>
            <a:ext cx="10911524" cy="802355"/>
            <a:chOff x="711295" y="4464256"/>
            <a:chExt cx="7940675" cy="802355"/>
          </a:xfrm>
        </p:grpSpPr>
        <p:pic>
          <p:nvPicPr>
            <p:cNvPr id="20" name="图片 19">
              <a:extLst>
                <a:ext uri="{FF2B5EF4-FFF2-40B4-BE49-F238E27FC236}">
                  <a16:creationId xmlns:a16="http://schemas.microsoft.com/office/drawing/2014/main" id="{767DEE9C-8E73-4A26-9145-258D1FC11EDD}"/>
                </a:ext>
              </a:extLst>
            </p:cNvPr>
            <p:cNvPicPr>
              <a:picLocks noChangeAspect="1"/>
            </p:cNvPicPr>
            <p:nvPr/>
          </p:nvPicPr>
          <p:blipFill rotWithShape="1">
            <a:blip r:embed="rId8"/>
            <a:srcRect l="-1" t="11598" r="-1221" b="4080"/>
            <a:stretch/>
          </p:blipFill>
          <p:spPr>
            <a:xfrm>
              <a:off x="3579187" y="4863137"/>
              <a:ext cx="2381558" cy="403474"/>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B4CA169-A4BA-4E38-BB8B-DF2E8AFEBD91}"/>
                    </a:ext>
                  </a:extLst>
                </p:cNvPr>
                <p:cNvSpPr txBox="1"/>
                <p:nvPr/>
              </p:nvSpPr>
              <p:spPr>
                <a:xfrm>
                  <a:off x="711295" y="4464256"/>
                  <a:ext cx="7940675" cy="646331"/>
                </a:xfrm>
                <a:prstGeom prst="rect">
                  <a:avLst/>
                </a:prstGeom>
                <a:noFill/>
              </p:spPr>
              <p:txBody>
                <a:bodyPr wrap="square" rtlCol="0">
                  <a:spAutoFit/>
                </a:bodyPr>
                <a:lstStyle/>
                <a:p>
                  <a:r>
                    <a:rPr lang="zh-CN" altLang="en-US" dirty="0"/>
                    <a:t>其中图结构</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𝐀</m:t>
                          </m:r>
                        </m:e>
                        <m:sub>
                          <m:r>
                            <a:rPr lang="en-US" altLang="zh-CN" b="1" i="0">
                              <a:latin typeface="Cambria Math" panose="02040503050406030204" pitchFamily="18" charset="0"/>
                            </a:rPr>
                            <m:t>𝐭</m:t>
                          </m:r>
                        </m:sub>
                      </m:sSub>
                    </m:oMath>
                  </a14:m>
                  <a:r>
                    <a:rPr lang="zh-CN" altLang="en-US" dirty="0"/>
                    <a:t>不变，通过文献</a:t>
                  </a:r>
                  <a:r>
                    <a:rPr lang="en-US" altLang="zh-CN" dirty="0"/>
                    <a:t>11</a:t>
                  </a:r>
                  <a:r>
                    <a:rPr lang="zh-CN" altLang="en-US" dirty="0"/>
                    <a:t>的方式破坏属性矩阵</a:t>
                  </a:r>
                  <a14:m>
                    <m:oMath xmlns:m="http://schemas.openxmlformats.org/officeDocument/2006/math">
                      <m:sSub>
                        <m:sSubPr>
                          <m:ctrlPr>
                            <a:rPr lang="en-US" altLang="zh-CN" b="1" i="1" dirty="0">
                              <a:latin typeface="Cambria Math" panose="02040503050406030204" pitchFamily="18" charset="0"/>
                            </a:rPr>
                          </m:ctrlPr>
                        </m:sSubPr>
                        <m:e>
                          <m:r>
                            <a:rPr lang="en-US" altLang="zh-CN" b="1" dirty="0">
                              <a:latin typeface="Cambria Math" panose="02040503050406030204" pitchFamily="18" charset="0"/>
                            </a:rPr>
                            <m:t>𝐗</m:t>
                          </m:r>
                        </m:e>
                        <m:sub>
                          <m:r>
                            <a:rPr lang="en-US" altLang="zh-CN" b="1" dirty="0">
                              <a:latin typeface="Cambria Math" panose="02040503050406030204" pitchFamily="18" charset="0"/>
                            </a:rPr>
                            <m:t>𝐭</m:t>
                          </m:r>
                        </m:sub>
                      </m:sSub>
                    </m:oMath>
                  </a14:m>
                  <a:r>
                    <a:rPr lang="zh-CN" altLang="en-US" dirty="0"/>
                    <a:t>，然后使用编码器</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Φ</m:t>
                      </m:r>
                    </m:oMath>
                  </a14:m>
                  <a:r>
                    <a:rPr lang="zh-CN" altLang="en-US" dirty="0"/>
                    <a:t>生成</a:t>
                  </a:r>
                  <a:r>
                    <a:rPr lang="en-US" altLang="zh-CN" dirty="0"/>
                    <a:t>negative</a:t>
                  </a:r>
                  <a:r>
                    <a:rPr lang="zh-CN" altLang="en-US" dirty="0"/>
                    <a:t>节点的潜在表征：</a:t>
                  </a:r>
                </a:p>
              </p:txBody>
            </p:sp>
          </mc:Choice>
          <mc:Fallback xmlns="">
            <p:sp>
              <p:nvSpPr>
                <p:cNvPr id="18" name="文本框 17">
                  <a:extLst>
                    <a:ext uri="{FF2B5EF4-FFF2-40B4-BE49-F238E27FC236}">
                      <a16:creationId xmlns:a16="http://schemas.microsoft.com/office/drawing/2014/main" id="{1B4CA169-A4BA-4E38-BB8B-DF2E8AFEBD91}"/>
                    </a:ext>
                  </a:extLst>
                </p:cNvPr>
                <p:cNvSpPr txBox="1">
                  <a:spLocks noRot="1" noChangeAspect="1" noMove="1" noResize="1" noEditPoints="1" noAdjustHandles="1" noChangeArrowheads="1" noChangeShapeType="1" noTextEdit="1"/>
                </p:cNvSpPr>
                <p:nvPr/>
              </p:nvSpPr>
              <p:spPr>
                <a:xfrm>
                  <a:off x="711295" y="4464256"/>
                  <a:ext cx="7940675" cy="646331"/>
                </a:xfrm>
                <a:prstGeom prst="rect">
                  <a:avLst/>
                </a:prstGeom>
                <a:blipFill>
                  <a:blip r:embed="rId9"/>
                  <a:stretch>
                    <a:fillRect l="-447" t="-471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69199EA-A291-4AE0-ACA2-9E4D487929CB}"/>
                  </a:ext>
                </a:extLst>
              </p:cNvPr>
              <p:cNvSpPr txBox="1"/>
              <p:nvPr/>
            </p:nvSpPr>
            <p:spPr>
              <a:xfrm>
                <a:off x="365124" y="5316447"/>
                <a:ext cx="12212956" cy="376193"/>
              </a:xfrm>
              <a:prstGeom prst="rect">
                <a:avLst/>
              </a:prstGeom>
              <a:noFill/>
            </p:spPr>
            <p:txBody>
              <a:bodyPr wrap="square" rtlCol="0">
                <a:spAutoFit/>
              </a:bodyPr>
              <a:lstStyle/>
              <a:p>
                <a:r>
                  <a:rPr lang="zh-CN" altLang="en-US" dirty="0"/>
                  <a:t>在给定</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a:latin typeface="Cambria Math" panose="02040503050406030204" pitchFamily="18" charset="0"/>
                          </a:rPr>
                          <m:t>𝐭</m:t>
                        </m:r>
                      </m:sub>
                    </m:sSub>
                    <m:r>
                      <a:rPr lang="zh-CN" altLang="en-US" b="1" i="0">
                        <a:latin typeface="Cambria Math" panose="02040503050406030204" pitchFamily="18" charset="0"/>
                      </a:rPr>
                      <m:t>、</m:t>
                    </m:r>
                    <m:acc>
                      <m:accPr>
                        <m:chr m:val="̃"/>
                        <m:ctrlPr>
                          <a:rPr lang="zh-CN" altLang="en-US"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a:latin typeface="Cambria Math" panose="02040503050406030204" pitchFamily="18" charset="0"/>
                              </a:rPr>
                              <m:t>𝐭</m:t>
                            </m:r>
                          </m:sub>
                        </m:sSub>
                      </m:e>
                    </m:acc>
                    <m:r>
                      <a:rPr lang="zh-CN" altLang="en-US" b="1" i="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a:latin typeface="Cambria Math" panose="02040503050406030204" pitchFamily="18" charset="0"/>
                          </a:rPr>
                          <m:t>𝐬</m:t>
                        </m:r>
                      </m:e>
                      <m:sub>
                        <m:r>
                          <a:rPr lang="en-US" altLang="zh-CN" b="1" i="0">
                            <a:latin typeface="Cambria Math" panose="02040503050406030204" pitchFamily="18" charset="0"/>
                          </a:rPr>
                          <m:t>𝐭</m:t>
                        </m:r>
                      </m:sub>
                    </m:sSub>
                  </m:oMath>
                </a14:m>
                <a:r>
                  <a:rPr lang="zh-CN" altLang="en-US" dirty="0"/>
                  <a:t>的条件下，计算噪音对应的社区特定交叉熵（</a:t>
                </a:r>
                <a:r>
                  <a:rPr lang="en-US" altLang="zh-CN" dirty="0"/>
                  <a:t> noise-contrastive community-specific cross entropy</a:t>
                </a:r>
                <a:r>
                  <a:rPr lang="zh-CN" altLang="en-US" dirty="0"/>
                  <a:t>）</a:t>
                </a:r>
                <a:endParaRPr lang="zh-CN" altLang="en-US" b="1" dirty="0"/>
              </a:p>
            </p:txBody>
          </p:sp>
        </mc:Choice>
        <mc:Fallback xmlns="">
          <p:sp>
            <p:nvSpPr>
              <p:cNvPr id="21" name="文本框 20">
                <a:extLst>
                  <a:ext uri="{FF2B5EF4-FFF2-40B4-BE49-F238E27FC236}">
                    <a16:creationId xmlns:a16="http://schemas.microsoft.com/office/drawing/2014/main" id="{269199EA-A291-4AE0-ACA2-9E4D487929CB}"/>
                  </a:ext>
                </a:extLst>
              </p:cNvPr>
              <p:cNvSpPr txBox="1">
                <a:spLocks noRot="1" noChangeAspect="1" noMove="1" noResize="1" noEditPoints="1" noAdjustHandles="1" noChangeArrowheads="1" noChangeShapeType="1" noTextEdit="1"/>
              </p:cNvSpPr>
              <p:nvPr/>
            </p:nvSpPr>
            <p:spPr>
              <a:xfrm>
                <a:off x="365124" y="5316447"/>
                <a:ext cx="12212956" cy="376193"/>
              </a:xfrm>
              <a:prstGeom prst="rect">
                <a:avLst/>
              </a:prstGeom>
              <a:blipFill>
                <a:blip r:embed="rId10"/>
                <a:stretch>
                  <a:fillRect l="-449" t="-8065" b="-24194"/>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90D4706D-7FBC-4276-8778-C1C1F6C501C1}"/>
              </a:ext>
            </a:extLst>
          </p:cNvPr>
          <p:cNvPicPr>
            <a:picLocks noChangeAspect="1"/>
          </p:cNvPicPr>
          <p:nvPr/>
        </p:nvPicPr>
        <p:blipFill>
          <a:blip r:embed="rId11"/>
          <a:stretch>
            <a:fillRect/>
          </a:stretch>
        </p:blipFill>
        <p:spPr>
          <a:xfrm>
            <a:off x="2175192" y="5714184"/>
            <a:ext cx="6276975" cy="1057275"/>
          </a:xfrm>
          <a:prstGeom prst="rect">
            <a:avLst/>
          </a:prstGeom>
        </p:spPr>
      </p:pic>
      <p:sp>
        <p:nvSpPr>
          <p:cNvPr id="26" name="矩形 25">
            <a:extLst>
              <a:ext uri="{FF2B5EF4-FFF2-40B4-BE49-F238E27FC236}">
                <a16:creationId xmlns:a16="http://schemas.microsoft.com/office/drawing/2014/main" id="{5C5E1CDE-1364-4339-8284-72CD21F9EDB5}"/>
              </a:ext>
            </a:extLst>
          </p:cNvPr>
          <p:cNvSpPr/>
          <p:nvPr/>
        </p:nvSpPr>
        <p:spPr>
          <a:xfrm>
            <a:off x="487680" y="1932329"/>
            <a:ext cx="10891520" cy="1895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EEAB75E-6AAE-40F9-A63E-5677C4CC74CA}"/>
              </a:ext>
            </a:extLst>
          </p:cNvPr>
          <p:cNvSpPr/>
          <p:nvPr/>
        </p:nvSpPr>
        <p:spPr>
          <a:xfrm>
            <a:off x="487680" y="4025906"/>
            <a:ext cx="10891520" cy="1240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4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AB877-323A-444B-B22A-44E9E54B2365}"/>
              </a:ext>
            </a:extLst>
          </p:cNvPr>
          <p:cNvSpPr>
            <a:spLocks noGrp="1"/>
          </p:cNvSpPr>
          <p:nvPr>
            <p:ph type="title"/>
          </p:nvPr>
        </p:nvSpPr>
        <p:spPr/>
        <p:txBody>
          <a:bodyPr/>
          <a:lstStyle/>
          <a:p>
            <a:r>
              <a:rPr lang="en-US" altLang="zh-CN" dirty="0"/>
              <a:t>Our approach——</a:t>
            </a:r>
            <a:r>
              <a:rPr lang="zh-CN" altLang="en-US" dirty="0"/>
              <a:t>解码器的联合损失函数</a:t>
            </a:r>
            <a:r>
              <a:rPr lang="en-US" altLang="zh-CN" dirty="0"/>
              <a:t>——</a:t>
            </a:r>
            <a:r>
              <a:rPr lang="zh-CN" altLang="en-US" dirty="0"/>
              <a:t>联合学习</a:t>
            </a:r>
          </a:p>
        </p:txBody>
      </p:sp>
      <p:sp>
        <p:nvSpPr>
          <p:cNvPr id="3" name="页脚占位符 2">
            <a:extLst>
              <a:ext uri="{FF2B5EF4-FFF2-40B4-BE49-F238E27FC236}">
                <a16:creationId xmlns:a16="http://schemas.microsoft.com/office/drawing/2014/main" id="{AAD7E5BE-D60E-4430-A110-4AD9A980A37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F875205-A7DD-4759-BF34-572FA7F2B135}"/>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文本框 4">
            <a:extLst>
              <a:ext uri="{FF2B5EF4-FFF2-40B4-BE49-F238E27FC236}">
                <a16:creationId xmlns:a16="http://schemas.microsoft.com/office/drawing/2014/main" id="{7855BF4F-887F-4DC4-80CE-FDBCC8A77AC4}"/>
              </a:ext>
            </a:extLst>
          </p:cNvPr>
          <p:cNvSpPr txBox="1"/>
          <p:nvPr/>
        </p:nvSpPr>
        <p:spPr>
          <a:xfrm>
            <a:off x="588645" y="1361440"/>
            <a:ext cx="8697595" cy="369332"/>
          </a:xfrm>
          <a:prstGeom prst="rect">
            <a:avLst/>
          </a:prstGeom>
          <a:noFill/>
        </p:spPr>
        <p:txBody>
          <a:bodyPr wrap="square" rtlCol="0">
            <a:spAutoFit/>
          </a:bodyPr>
          <a:lstStyle/>
          <a:p>
            <a:r>
              <a:rPr lang="zh-CN" altLang="en-US" dirty="0"/>
              <a:t>为使模型同时学习节点及和社区级信息，整个模型的损失函数为：</a:t>
            </a:r>
          </a:p>
        </p:txBody>
      </p:sp>
      <p:pic>
        <p:nvPicPr>
          <p:cNvPr id="7" name="图片 6">
            <a:extLst>
              <a:ext uri="{FF2B5EF4-FFF2-40B4-BE49-F238E27FC236}">
                <a16:creationId xmlns:a16="http://schemas.microsoft.com/office/drawing/2014/main" id="{AC95E9CD-05B8-4B09-94B0-B010867B4305}"/>
              </a:ext>
            </a:extLst>
          </p:cNvPr>
          <p:cNvPicPr>
            <a:picLocks noChangeAspect="1"/>
          </p:cNvPicPr>
          <p:nvPr/>
        </p:nvPicPr>
        <p:blipFill>
          <a:blip r:embed="rId2"/>
          <a:stretch>
            <a:fillRect/>
          </a:stretch>
        </p:blipFill>
        <p:spPr>
          <a:xfrm>
            <a:off x="3635375" y="1777762"/>
            <a:ext cx="2076450" cy="571500"/>
          </a:xfrm>
          <a:prstGeom prst="rect">
            <a:avLst/>
          </a:prstGeom>
        </p:spPr>
      </p:pic>
      <p:pic>
        <p:nvPicPr>
          <p:cNvPr id="9" name="图片 8">
            <a:extLst>
              <a:ext uri="{FF2B5EF4-FFF2-40B4-BE49-F238E27FC236}">
                <a16:creationId xmlns:a16="http://schemas.microsoft.com/office/drawing/2014/main" id="{20F6EE20-CCA5-4435-87D3-DAFFDA87A69C}"/>
              </a:ext>
            </a:extLst>
          </p:cNvPr>
          <p:cNvPicPr>
            <a:picLocks noChangeAspect="1"/>
          </p:cNvPicPr>
          <p:nvPr/>
        </p:nvPicPr>
        <p:blipFill>
          <a:blip r:embed="rId3"/>
          <a:stretch>
            <a:fillRect/>
          </a:stretch>
        </p:blipFill>
        <p:spPr>
          <a:xfrm>
            <a:off x="2244725" y="2613223"/>
            <a:ext cx="6934200" cy="301942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2CAF8D-C394-4FFD-8E9F-153925236C37}"/>
                  </a:ext>
                </a:extLst>
              </p:cNvPr>
              <p:cNvSpPr txBox="1"/>
              <p:nvPr/>
            </p:nvSpPr>
            <p:spPr>
              <a:xfrm>
                <a:off x="1055686" y="5711943"/>
                <a:ext cx="6462713" cy="36933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m:rPr>
                            <m:sty m:val="p"/>
                          </m:rPr>
                          <a:rPr lang="en-US" altLang="zh-CN" i="1">
                            <a:latin typeface="Cambria Math" panose="02040503050406030204" pitchFamily="18" charset="0"/>
                          </a:rPr>
                          <m:t>r</m:t>
                        </m:r>
                      </m:sub>
                    </m:sSub>
                    <m:r>
                      <a:rPr lang="zh-CN" altLang="en-US" i="1">
                        <a:latin typeface="Cambria Math" panose="02040503050406030204" pitchFamily="18" charset="0"/>
                      </a:rPr>
                      <m:t>、</m:t>
                    </m:r>
                    <m:r>
                      <a:rPr lang="zh-CN" altLang="en-US" i="1" smtClean="0">
                        <a:latin typeface="Cambria Math" panose="02040503050406030204" pitchFamily="18" charset="0"/>
                      </a:rPr>
                      <m:t>𝛽</m:t>
                    </m:r>
                  </m:oMath>
                </a14:m>
                <a:r>
                  <a:rPr lang="zh-CN" altLang="en-US" dirty="0"/>
                  <a:t>可以进行调整，设置不同的权重以获得最佳性能</a:t>
                </a:r>
              </a:p>
            </p:txBody>
          </p:sp>
        </mc:Choice>
        <mc:Fallback xmlns="">
          <p:sp>
            <p:nvSpPr>
              <p:cNvPr id="11" name="文本框 10">
                <a:extLst>
                  <a:ext uri="{FF2B5EF4-FFF2-40B4-BE49-F238E27FC236}">
                    <a16:creationId xmlns:a16="http://schemas.microsoft.com/office/drawing/2014/main" id="{AA2CAF8D-C394-4FFD-8E9F-153925236C37}"/>
                  </a:ext>
                </a:extLst>
              </p:cNvPr>
              <p:cNvSpPr txBox="1">
                <a:spLocks noRot="1" noChangeAspect="1" noMove="1" noResize="1" noEditPoints="1" noAdjustHandles="1" noChangeArrowheads="1" noChangeShapeType="1" noTextEdit="1"/>
              </p:cNvSpPr>
              <p:nvPr/>
            </p:nvSpPr>
            <p:spPr>
              <a:xfrm>
                <a:off x="1055686" y="5711943"/>
                <a:ext cx="6462713" cy="369332"/>
              </a:xfrm>
              <a:prstGeom prst="rect">
                <a:avLst/>
              </a:prstGeom>
              <a:blipFill>
                <a:blip r:embed="rId4"/>
                <a:stretch>
                  <a:fillRect l="-283"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975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DA97A-AA6F-4CF4-B593-46E946D16DE2}"/>
              </a:ext>
            </a:extLst>
          </p:cNvPr>
          <p:cNvSpPr>
            <a:spLocks noGrp="1"/>
          </p:cNvSpPr>
          <p:nvPr>
            <p:ph type="title"/>
          </p:nvPr>
        </p:nvSpPr>
        <p:spPr>
          <a:xfrm>
            <a:off x="670718" y="-70432"/>
            <a:ext cx="10850563" cy="1028699"/>
          </a:xfrm>
        </p:spPr>
        <p:txBody>
          <a:bodyPr/>
          <a:lstStyle/>
          <a:p>
            <a:r>
              <a:rPr lang="en-US" altLang="zh-CN" dirty="0"/>
              <a:t>Our approach——</a:t>
            </a:r>
            <a:r>
              <a:rPr lang="zh-CN" altLang="en-US" dirty="0"/>
              <a:t>复杂度分析</a:t>
            </a:r>
          </a:p>
        </p:txBody>
      </p:sp>
      <p:sp>
        <p:nvSpPr>
          <p:cNvPr id="3" name="页脚占位符 2">
            <a:extLst>
              <a:ext uri="{FF2B5EF4-FFF2-40B4-BE49-F238E27FC236}">
                <a16:creationId xmlns:a16="http://schemas.microsoft.com/office/drawing/2014/main" id="{188CB919-3C6A-41C7-9EFF-E906D76C38C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2A6F274-4A6A-40D0-BE62-477E89CCCE58}"/>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24" name="组合 23">
            <a:extLst>
              <a:ext uri="{FF2B5EF4-FFF2-40B4-BE49-F238E27FC236}">
                <a16:creationId xmlns:a16="http://schemas.microsoft.com/office/drawing/2014/main" id="{0374CBA5-C3F4-48C1-970C-B6C70AAF0CAB}"/>
              </a:ext>
            </a:extLst>
          </p:cNvPr>
          <p:cNvGrpSpPr/>
          <p:nvPr/>
        </p:nvGrpSpPr>
        <p:grpSpPr>
          <a:xfrm>
            <a:off x="2127331" y="1070196"/>
            <a:ext cx="9420461" cy="3122712"/>
            <a:chOff x="1770778" y="1551914"/>
            <a:chExt cx="9420461" cy="3122712"/>
          </a:xfrm>
        </p:grpSpPr>
        <p:sp>
          <p:nvSpPr>
            <p:cNvPr id="5" name="左大括号 4">
              <a:extLst>
                <a:ext uri="{FF2B5EF4-FFF2-40B4-BE49-F238E27FC236}">
                  <a16:creationId xmlns:a16="http://schemas.microsoft.com/office/drawing/2014/main" id="{F32432B7-8D86-496B-8EFE-CBF97838202F}"/>
                </a:ext>
              </a:extLst>
            </p:cNvPr>
            <p:cNvSpPr/>
            <p:nvPr/>
          </p:nvSpPr>
          <p:spPr>
            <a:xfrm>
              <a:off x="1770778" y="1993146"/>
              <a:ext cx="524033" cy="22447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3D048EB-1B4C-4CC4-98C5-A95100698C2A}"/>
                </a:ext>
              </a:extLst>
            </p:cNvPr>
            <p:cNvSpPr txBox="1"/>
            <p:nvPr/>
          </p:nvSpPr>
          <p:spPr>
            <a:xfrm>
              <a:off x="2509520" y="1808480"/>
              <a:ext cx="1026160" cy="369332"/>
            </a:xfrm>
            <a:prstGeom prst="rect">
              <a:avLst/>
            </a:prstGeom>
            <a:noFill/>
          </p:spPr>
          <p:txBody>
            <a:bodyPr wrap="square" rtlCol="0">
              <a:spAutoFit/>
            </a:bodyPr>
            <a:lstStyle/>
            <a:p>
              <a:r>
                <a:rPr lang="zh-CN" altLang="en-US" dirty="0"/>
                <a:t>图采样</a:t>
              </a:r>
            </a:p>
          </p:txBody>
        </p:sp>
        <p:sp>
          <p:nvSpPr>
            <p:cNvPr id="7" name="文本框 6">
              <a:extLst>
                <a:ext uri="{FF2B5EF4-FFF2-40B4-BE49-F238E27FC236}">
                  <a16:creationId xmlns:a16="http://schemas.microsoft.com/office/drawing/2014/main" id="{812FE4ED-C314-40CA-B59B-ACBE959044D9}"/>
                </a:ext>
              </a:extLst>
            </p:cNvPr>
            <p:cNvSpPr txBox="1"/>
            <p:nvPr/>
          </p:nvSpPr>
          <p:spPr>
            <a:xfrm>
              <a:off x="2509520" y="4028295"/>
              <a:ext cx="2844800" cy="646331"/>
            </a:xfrm>
            <a:prstGeom prst="rect">
              <a:avLst/>
            </a:prstGeom>
            <a:noFill/>
          </p:spPr>
          <p:txBody>
            <a:bodyPr wrap="square" rtlCol="0">
              <a:spAutoFit/>
            </a:bodyPr>
            <a:lstStyle/>
            <a:p>
              <a:r>
                <a:rPr lang="zh-CN" altLang="en-US" dirty="0"/>
                <a:t>模型训练</a:t>
              </a:r>
              <a:endParaRPr lang="en-US" altLang="zh-CN" dirty="0"/>
            </a:p>
            <a:p>
              <a:r>
                <a:rPr lang="en-US" altLang="zh-CN" dirty="0"/>
                <a:t>(</a:t>
              </a:r>
              <a:r>
                <a:rPr lang="zh-CN" altLang="en-US" dirty="0"/>
                <a:t>只关注编码器的复杂度</a:t>
              </a:r>
              <a:r>
                <a:rPr lang="en-US" altLang="zh-CN" dirty="0"/>
                <a:t>)</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29A6737-6289-4EB9-ADC6-CCC086815F69}"/>
                    </a:ext>
                  </a:extLst>
                </p:cNvPr>
                <p:cNvSpPr txBox="1"/>
                <p:nvPr/>
              </p:nvSpPr>
              <p:spPr>
                <a:xfrm>
                  <a:off x="3571239" y="1551914"/>
                  <a:ext cx="7620000" cy="1794915"/>
                </a:xfrm>
                <a:prstGeom prst="rect">
                  <a:avLst/>
                </a:prstGeom>
                <a:noFill/>
              </p:spPr>
              <p:txBody>
                <a:bodyPr wrap="square" rtlCol="0">
                  <a:spAutoFit/>
                </a:bodyPr>
                <a:lstStyle/>
                <a:p>
                  <a:r>
                    <a:rPr lang="zh-CN" altLang="en-US" dirty="0"/>
                    <a:t>计算节点影响代表矩阵</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0" smtClean="0">
                              <a:latin typeface="Cambria Math" panose="02040503050406030204" pitchFamily="18" charset="0"/>
                            </a:rPr>
                            <m:t>𝐗</m:t>
                          </m:r>
                        </m:e>
                      </m:acc>
                    </m:oMath>
                  </a14:m>
                  <a:endParaRPr lang="en-US" altLang="zh-CN" b="1" dirty="0"/>
                </a:p>
                <a:p>
                  <a:pPr marL="285750" indent="-285750">
                    <a:buFont typeface="Arial" panose="020B0604020202020204" pitchFamily="34" charset="0"/>
                    <a:buChar char="•"/>
                  </a:pPr>
                  <a:r>
                    <a:rPr lang="zh-CN" altLang="en-US" dirty="0"/>
                    <a:t>图输入的特征维度不会很大（原始特征是经过降维方法处理的）</a:t>
                  </a:r>
                  <a:endParaRPr lang="en-US" altLang="zh-CN" dirty="0"/>
                </a:p>
                <a:p>
                  <a:pPr marL="285750" indent="-285750">
                    <a:buFont typeface="Arial" panose="020B0604020202020204" pitchFamily="34" charset="0"/>
                    <a:buChar char="•"/>
                  </a:pPr>
                  <a:r>
                    <a:rPr lang="en-US" altLang="zh-CN" b="1" dirty="0"/>
                    <a:t>A</a:t>
                  </a:r>
                  <a:r>
                    <a:rPr lang="zh-CN" altLang="en-US" dirty="0"/>
                    <a:t>通常是稀疏的</a:t>
                  </a:r>
                  <a:endParaRPr lang="en-US" altLang="zh-CN" dirty="0"/>
                </a:p>
                <a:p>
                  <a:pPr marL="285750" indent="-285750">
                    <a:buFont typeface="Arial" panose="020B0604020202020204" pitchFamily="34" charset="0"/>
                    <a:buChar char="•"/>
                  </a:pPr>
                  <a:r>
                    <a:rPr lang="en-US" altLang="zh-CN" dirty="0"/>
                    <a:t>K</a:t>
                  </a:r>
                  <a:r>
                    <a:rPr lang="zh-CN" altLang="en-US" dirty="0"/>
                    <a:t>通常是小的</a:t>
                  </a:r>
                  <a:endParaRPr lang="en-US" altLang="zh-CN" dirty="0"/>
                </a:p>
                <a:p>
                  <a:r>
                    <a:rPr lang="zh-CN" altLang="en-US" dirty="0"/>
                    <a:t>因此可以利用快速的稀疏</a:t>
                  </a:r>
                  <a:r>
                    <a:rPr lang="en-US" altLang="zh-CN" dirty="0"/>
                    <a:t>-</a:t>
                  </a:r>
                  <a:r>
                    <a:rPr lang="zh-CN" altLang="en-US" dirty="0"/>
                    <a:t>密集矩阵乘法计算</a:t>
                  </a:r>
                  <a14:m>
                    <m:oMath xmlns:m="http://schemas.openxmlformats.org/officeDocument/2006/math">
                      <m:acc>
                        <m:accPr>
                          <m:chr m:val="̂"/>
                          <m:ctrlPr>
                            <a:rPr lang="zh-CN" altLang="en-US" b="1" i="1" dirty="0">
                              <a:latin typeface="Cambria Math" panose="02040503050406030204" pitchFamily="18" charset="0"/>
                            </a:rPr>
                          </m:ctrlPr>
                        </m:accPr>
                        <m:e>
                          <m:r>
                            <a:rPr lang="en-US" altLang="zh-CN" b="1" dirty="0">
                              <a:latin typeface="Cambria Math" panose="02040503050406030204" pitchFamily="18" charset="0"/>
                            </a:rPr>
                            <m:t>𝐗</m:t>
                          </m:r>
                        </m:e>
                      </m:acc>
                    </m:oMath>
                  </a14:m>
                  <a:r>
                    <a:rPr lang="zh-CN" altLang="en-US" dirty="0"/>
                    <a:t>。而计算一个有一百万个节点和数亿条边的影响表示矩阵只需要</a:t>
                  </a:r>
                  <a:r>
                    <a:rPr lang="en-US" altLang="zh-CN" dirty="0"/>
                    <a:t>80s</a:t>
                  </a:r>
                  <a:endParaRPr lang="zh-CN" altLang="en-US" dirty="0"/>
                </a:p>
              </p:txBody>
            </p:sp>
          </mc:Choice>
          <mc:Fallback xmlns="">
            <p:sp>
              <p:nvSpPr>
                <p:cNvPr id="8" name="文本框 7">
                  <a:extLst>
                    <a:ext uri="{FF2B5EF4-FFF2-40B4-BE49-F238E27FC236}">
                      <a16:creationId xmlns:a16="http://schemas.microsoft.com/office/drawing/2014/main" id="{529A6737-6289-4EB9-ADC6-CCC086815F69}"/>
                    </a:ext>
                  </a:extLst>
                </p:cNvPr>
                <p:cNvSpPr txBox="1">
                  <a:spLocks noRot="1" noChangeAspect="1" noMove="1" noResize="1" noEditPoints="1" noAdjustHandles="1" noChangeArrowheads="1" noChangeShapeType="1" noTextEdit="1"/>
                </p:cNvSpPr>
                <p:nvPr/>
              </p:nvSpPr>
              <p:spPr>
                <a:xfrm>
                  <a:off x="3571239" y="1551914"/>
                  <a:ext cx="7620000" cy="1794915"/>
                </a:xfrm>
                <a:prstGeom prst="rect">
                  <a:avLst/>
                </a:prstGeom>
                <a:blipFill>
                  <a:blip r:embed="rId2"/>
                  <a:stretch>
                    <a:fillRect l="-640" t="-1701" b="-3061"/>
                  </a:stretch>
                </a:blipFill>
              </p:spPr>
              <p:txBody>
                <a:bodyPr/>
                <a:lstStyle/>
                <a:p>
                  <a:r>
                    <a:rPr lang="zh-CN" altLang="en-US">
                      <a:noFill/>
                    </a:rPr>
                    <a:t> </a:t>
                  </a:r>
                </a:p>
              </p:txBody>
            </p:sp>
          </mc:Fallback>
        </mc:AlternateContent>
      </p:grpSp>
      <p:pic>
        <p:nvPicPr>
          <p:cNvPr id="21" name="图片 20">
            <a:extLst>
              <a:ext uri="{FF2B5EF4-FFF2-40B4-BE49-F238E27FC236}">
                <a16:creationId xmlns:a16="http://schemas.microsoft.com/office/drawing/2014/main" id="{3C0EF3E8-AE7E-4FC6-9DD7-CD540FD5378B}"/>
              </a:ext>
            </a:extLst>
          </p:cNvPr>
          <p:cNvPicPr>
            <a:picLocks noChangeAspect="1"/>
          </p:cNvPicPr>
          <p:nvPr/>
        </p:nvPicPr>
        <p:blipFill>
          <a:blip r:embed="rId3"/>
          <a:stretch>
            <a:fillRect/>
          </a:stretch>
        </p:blipFill>
        <p:spPr>
          <a:xfrm>
            <a:off x="5710873" y="3110764"/>
            <a:ext cx="5124450" cy="438150"/>
          </a:xfrm>
          <a:prstGeom prst="rect">
            <a:avLst/>
          </a:prstGeom>
        </p:spPr>
      </p:pic>
      <p:pic>
        <p:nvPicPr>
          <p:cNvPr id="23" name="图片 22">
            <a:extLst>
              <a:ext uri="{FF2B5EF4-FFF2-40B4-BE49-F238E27FC236}">
                <a16:creationId xmlns:a16="http://schemas.microsoft.com/office/drawing/2014/main" id="{102B1C26-F2EE-4A85-B097-F0E68D5EA4DE}"/>
              </a:ext>
            </a:extLst>
          </p:cNvPr>
          <p:cNvPicPr>
            <a:picLocks noChangeAspect="1"/>
          </p:cNvPicPr>
          <p:nvPr/>
        </p:nvPicPr>
        <p:blipFill rotWithShape="1">
          <a:blip r:embed="rId4"/>
          <a:srcRect l="1" r="646" b="6122"/>
          <a:stretch/>
        </p:blipFill>
        <p:spPr>
          <a:xfrm>
            <a:off x="5792153" y="3754218"/>
            <a:ext cx="4220687" cy="438151"/>
          </a:xfrm>
          <a:prstGeom prst="rect">
            <a:avLst/>
          </a:prstGeom>
        </p:spPr>
      </p:pic>
      <p:sp>
        <p:nvSpPr>
          <p:cNvPr id="25" name="左大括号 24">
            <a:extLst>
              <a:ext uri="{FF2B5EF4-FFF2-40B4-BE49-F238E27FC236}">
                <a16:creationId xmlns:a16="http://schemas.microsoft.com/office/drawing/2014/main" id="{B7B9AB07-D5C3-4FB2-A8B6-EE6425B78903}"/>
              </a:ext>
            </a:extLst>
          </p:cNvPr>
          <p:cNvSpPr/>
          <p:nvPr/>
        </p:nvSpPr>
        <p:spPr>
          <a:xfrm>
            <a:off x="5496244" y="3279908"/>
            <a:ext cx="178593" cy="762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7651654-4288-4A04-811E-E9EBBF425A2E}"/>
              </a:ext>
            </a:extLst>
          </p:cNvPr>
          <p:cNvSpPr txBox="1"/>
          <p:nvPr/>
        </p:nvSpPr>
        <p:spPr>
          <a:xfrm>
            <a:off x="856100" y="2461195"/>
            <a:ext cx="1564640" cy="369332"/>
          </a:xfrm>
          <a:prstGeom prst="rect">
            <a:avLst/>
          </a:prstGeom>
          <a:noFill/>
        </p:spPr>
        <p:txBody>
          <a:bodyPr wrap="square" rtlCol="0">
            <a:spAutoFit/>
          </a:bodyPr>
          <a:lstStyle/>
          <a:p>
            <a:r>
              <a:rPr lang="zh-CN" altLang="en-US" dirty="0"/>
              <a:t>时间复杂度</a:t>
            </a:r>
          </a:p>
        </p:txBody>
      </p:sp>
      <p:sp>
        <p:nvSpPr>
          <p:cNvPr id="27" name="文本框 26">
            <a:extLst>
              <a:ext uri="{FF2B5EF4-FFF2-40B4-BE49-F238E27FC236}">
                <a16:creationId xmlns:a16="http://schemas.microsoft.com/office/drawing/2014/main" id="{8B28E210-807F-4834-9887-6502CC25DE97}"/>
              </a:ext>
            </a:extLst>
          </p:cNvPr>
          <p:cNvSpPr txBox="1"/>
          <p:nvPr/>
        </p:nvSpPr>
        <p:spPr>
          <a:xfrm>
            <a:off x="833120" y="5242051"/>
            <a:ext cx="1564640" cy="369332"/>
          </a:xfrm>
          <a:prstGeom prst="rect">
            <a:avLst/>
          </a:prstGeom>
          <a:noFill/>
        </p:spPr>
        <p:txBody>
          <a:bodyPr wrap="square" rtlCol="0">
            <a:spAutoFit/>
          </a:bodyPr>
          <a:lstStyle/>
          <a:p>
            <a:r>
              <a:rPr lang="zh-CN" altLang="en-US" dirty="0"/>
              <a:t>空间复杂度</a:t>
            </a:r>
          </a:p>
        </p:txBody>
      </p:sp>
      <p:sp>
        <p:nvSpPr>
          <p:cNvPr id="28" name="文本框 27">
            <a:extLst>
              <a:ext uri="{FF2B5EF4-FFF2-40B4-BE49-F238E27FC236}">
                <a16:creationId xmlns:a16="http://schemas.microsoft.com/office/drawing/2014/main" id="{68782579-0DF1-4698-BA3B-7D3E46AA4A27}"/>
              </a:ext>
            </a:extLst>
          </p:cNvPr>
          <p:cNvSpPr txBox="1"/>
          <p:nvPr/>
        </p:nvSpPr>
        <p:spPr>
          <a:xfrm>
            <a:off x="2058353" y="5228993"/>
            <a:ext cx="7467600" cy="369332"/>
          </a:xfrm>
          <a:prstGeom prst="rect">
            <a:avLst/>
          </a:prstGeom>
          <a:noFill/>
        </p:spPr>
        <p:txBody>
          <a:bodyPr wrap="square" rtlCol="0">
            <a:spAutoFit/>
          </a:bodyPr>
          <a:lstStyle/>
          <a:p>
            <a:r>
              <a:rPr lang="en-US" altLang="zh-CN" dirty="0"/>
              <a:t>Per batch</a:t>
            </a:r>
            <a:r>
              <a:rPr lang="zh-CN" altLang="en-US" dirty="0"/>
              <a:t>只需加载</a:t>
            </a:r>
            <a:r>
              <a:rPr lang="en-US" altLang="zh-CN" dirty="0"/>
              <a:t>b</a:t>
            </a:r>
            <a:r>
              <a:rPr lang="zh-CN" altLang="en-US" dirty="0"/>
              <a:t>个节点并存储它们的嵌入，内存复杂度：</a:t>
            </a:r>
          </a:p>
        </p:txBody>
      </p:sp>
      <p:pic>
        <p:nvPicPr>
          <p:cNvPr id="30" name="图片 29">
            <a:extLst>
              <a:ext uri="{FF2B5EF4-FFF2-40B4-BE49-F238E27FC236}">
                <a16:creationId xmlns:a16="http://schemas.microsoft.com/office/drawing/2014/main" id="{19CF03D9-7656-476E-A1F1-CF0A04C0B904}"/>
              </a:ext>
            </a:extLst>
          </p:cNvPr>
          <p:cNvPicPr>
            <a:picLocks noChangeAspect="1"/>
          </p:cNvPicPr>
          <p:nvPr/>
        </p:nvPicPr>
        <p:blipFill>
          <a:blip r:embed="rId5"/>
          <a:stretch>
            <a:fillRect/>
          </a:stretch>
        </p:blipFill>
        <p:spPr>
          <a:xfrm>
            <a:off x="8407957" y="5228454"/>
            <a:ext cx="1828800" cy="428625"/>
          </a:xfrm>
          <a:prstGeom prst="rect">
            <a:avLst/>
          </a:prstGeom>
        </p:spPr>
      </p:pic>
      <p:sp>
        <p:nvSpPr>
          <p:cNvPr id="31" name="左大括号 30">
            <a:extLst>
              <a:ext uri="{FF2B5EF4-FFF2-40B4-BE49-F238E27FC236}">
                <a16:creationId xmlns:a16="http://schemas.microsoft.com/office/drawing/2014/main" id="{799361DC-C0B5-4EFE-BD68-0A9A4AFC2F21}"/>
              </a:ext>
            </a:extLst>
          </p:cNvPr>
          <p:cNvSpPr/>
          <p:nvPr/>
        </p:nvSpPr>
        <p:spPr>
          <a:xfrm>
            <a:off x="406400" y="2631615"/>
            <a:ext cx="449700" cy="28649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9026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42DC23D-6C72-4914-84B2-581E46460AFB}"/>
              </a:ext>
            </a:extLst>
          </p:cNvPr>
          <p:cNvSpPr>
            <a:spLocks noGrp="1"/>
          </p:cNvSpPr>
          <p:nvPr>
            <p:ph type="title"/>
          </p:nvPr>
        </p:nvSpPr>
        <p:spPr/>
        <p:txBody>
          <a:bodyPr>
            <a:normAutofit/>
          </a:bodyPr>
          <a:lstStyle/>
          <a:p>
            <a:r>
              <a:rPr lang="en-US" altLang="zh-CN" sz="2800" dirty="0"/>
              <a:t>Experiments</a:t>
            </a:r>
            <a:endParaRPr lang="zh-CN" altLang="en-US" sz="2800" dirty="0"/>
          </a:p>
        </p:txBody>
      </p:sp>
      <p:sp>
        <p:nvSpPr>
          <p:cNvPr id="6" name="文本占位符 5">
            <a:extLst>
              <a:ext uri="{FF2B5EF4-FFF2-40B4-BE49-F238E27FC236}">
                <a16:creationId xmlns:a16="http://schemas.microsoft.com/office/drawing/2014/main" id="{0DC4572D-6287-4564-8037-D0E472CF0027}"/>
              </a:ext>
            </a:extLst>
          </p:cNvPr>
          <p:cNvSpPr>
            <a:spLocks noGrp="1"/>
          </p:cNvSpPr>
          <p:nvPr>
            <p:ph type="body" idx="1"/>
          </p:nvPr>
        </p:nvSpPr>
        <p:spPr/>
        <p:txBody>
          <a:bodyPr/>
          <a:lstStyle/>
          <a:p>
            <a:endParaRPr lang="zh-CN" altLang="en-US"/>
          </a:p>
        </p:txBody>
      </p:sp>
      <p:sp>
        <p:nvSpPr>
          <p:cNvPr id="3" name="页脚占位符 2">
            <a:extLst>
              <a:ext uri="{FF2B5EF4-FFF2-40B4-BE49-F238E27FC236}">
                <a16:creationId xmlns:a16="http://schemas.microsoft.com/office/drawing/2014/main" id="{A794E665-DE6E-4499-A622-5DFBEB12BD0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938E400-19D9-44CC-906E-276F783874F5}"/>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Tree>
    <p:extLst>
      <p:ext uri="{BB962C8B-B14F-4D97-AF65-F5344CB8AC3E}">
        <p14:creationId xmlns:p14="http://schemas.microsoft.com/office/powerpoint/2010/main" val="3574929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77E1D9C-3787-4E47-9F1E-BCD0ADBE485B}"/>
              </a:ext>
            </a:extLst>
          </p:cNvPr>
          <p:cNvSpPr>
            <a:spLocks noGrp="1"/>
          </p:cNvSpPr>
          <p:nvPr>
            <p:ph type="title"/>
          </p:nvPr>
        </p:nvSpPr>
        <p:spPr/>
        <p:txBody>
          <a:bodyPr/>
          <a:lstStyle/>
          <a:p>
            <a:r>
              <a:rPr lang="en-US" altLang="zh-CN" sz="2800" dirty="0"/>
              <a:t>Experiments</a:t>
            </a:r>
            <a:endParaRPr lang="zh-CN" altLang="en-US" dirty="0"/>
          </a:p>
        </p:txBody>
      </p:sp>
      <p:sp>
        <p:nvSpPr>
          <p:cNvPr id="4" name="页脚占位符 3">
            <a:extLst>
              <a:ext uri="{FF2B5EF4-FFF2-40B4-BE49-F238E27FC236}">
                <a16:creationId xmlns:a16="http://schemas.microsoft.com/office/drawing/2014/main" id="{D4926EA8-E70C-49D5-82FD-D4443886CA81}"/>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83EEB2F3-DF0B-406A-9056-163B720F54FA}"/>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pSp>
        <p:nvGrpSpPr>
          <p:cNvPr id="19" name="组合 18">
            <a:extLst>
              <a:ext uri="{FF2B5EF4-FFF2-40B4-BE49-F238E27FC236}">
                <a16:creationId xmlns:a16="http://schemas.microsoft.com/office/drawing/2014/main" id="{D6E40D26-BB95-4F72-952E-A9AEBB89E8EA}"/>
              </a:ext>
            </a:extLst>
          </p:cNvPr>
          <p:cNvGrpSpPr/>
          <p:nvPr/>
        </p:nvGrpSpPr>
        <p:grpSpPr>
          <a:xfrm>
            <a:off x="1391920" y="1859977"/>
            <a:ext cx="8910320" cy="3314615"/>
            <a:chOff x="467360" y="1250377"/>
            <a:chExt cx="8910320" cy="3314615"/>
          </a:xfrm>
        </p:grpSpPr>
        <p:sp>
          <p:nvSpPr>
            <p:cNvPr id="7" name="文本框 6">
              <a:extLst>
                <a:ext uri="{FF2B5EF4-FFF2-40B4-BE49-F238E27FC236}">
                  <a16:creationId xmlns:a16="http://schemas.microsoft.com/office/drawing/2014/main" id="{F4C7A089-8A5C-4D8E-A944-DB2C934CBC51}"/>
                </a:ext>
              </a:extLst>
            </p:cNvPr>
            <p:cNvSpPr txBox="1"/>
            <p:nvPr/>
          </p:nvSpPr>
          <p:spPr>
            <a:xfrm>
              <a:off x="2367280" y="1967660"/>
              <a:ext cx="7010400" cy="369332"/>
            </a:xfrm>
            <a:prstGeom prst="rect">
              <a:avLst/>
            </a:prstGeom>
            <a:noFill/>
          </p:spPr>
          <p:txBody>
            <a:bodyPr wrap="square" rtlCol="0">
              <a:spAutoFit/>
            </a:bodyPr>
            <a:lstStyle/>
            <a:p>
              <a:r>
                <a:rPr lang="zh-CN" altLang="en-US" dirty="0"/>
                <a:t>测试</a:t>
              </a:r>
              <a:r>
                <a:rPr lang="en-US" altLang="zh-CN" dirty="0"/>
                <a:t>SAGES</a:t>
              </a:r>
              <a:r>
                <a:rPr lang="zh-CN" altLang="en-US" dirty="0"/>
                <a:t>编码器生成的潜在表征的有效性和通用性</a:t>
              </a:r>
            </a:p>
          </p:txBody>
        </p:sp>
        <p:grpSp>
          <p:nvGrpSpPr>
            <p:cNvPr id="14" name="组合 13">
              <a:extLst>
                <a:ext uri="{FF2B5EF4-FFF2-40B4-BE49-F238E27FC236}">
                  <a16:creationId xmlns:a16="http://schemas.microsoft.com/office/drawing/2014/main" id="{4C047258-A2E8-45E5-B991-95CB531545AB}"/>
                </a:ext>
              </a:extLst>
            </p:cNvPr>
            <p:cNvGrpSpPr/>
            <p:nvPr/>
          </p:nvGrpSpPr>
          <p:grpSpPr>
            <a:xfrm>
              <a:off x="781685" y="1250377"/>
              <a:ext cx="1585595" cy="1803176"/>
              <a:chOff x="4083685" y="1210379"/>
              <a:chExt cx="1585595" cy="1803176"/>
            </a:xfrm>
          </p:grpSpPr>
          <p:sp>
            <p:nvSpPr>
              <p:cNvPr id="10" name="文本框 9">
                <a:extLst>
                  <a:ext uri="{FF2B5EF4-FFF2-40B4-BE49-F238E27FC236}">
                    <a16:creationId xmlns:a16="http://schemas.microsoft.com/office/drawing/2014/main" id="{FE471336-0685-4D91-84EF-430A1E457598}"/>
                  </a:ext>
                </a:extLst>
              </p:cNvPr>
              <p:cNvSpPr txBox="1"/>
              <p:nvPr/>
            </p:nvSpPr>
            <p:spPr>
              <a:xfrm>
                <a:off x="4083685" y="1210379"/>
                <a:ext cx="1199515" cy="369332"/>
              </a:xfrm>
              <a:prstGeom prst="rect">
                <a:avLst/>
              </a:prstGeom>
              <a:noFill/>
            </p:spPr>
            <p:txBody>
              <a:bodyPr wrap="square" rtlCol="0">
                <a:spAutoFit/>
              </a:bodyPr>
              <a:lstStyle/>
              <a:p>
                <a:r>
                  <a:rPr lang="zh-CN" altLang="en-US" dirty="0"/>
                  <a:t>节点分类</a:t>
                </a:r>
              </a:p>
            </p:txBody>
          </p:sp>
          <p:sp>
            <p:nvSpPr>
              <p:cNvPr id="11" name="文本框 10">
                <a:extLst>
                  <a:ext uri="{FF2B5EF4-FFF2-40B4-BE49-F238E27FC236}">
                    <a16:creationId xmlns:a16="http://schemas.microsoft.com/office/drawing/2014/main" id="{F64555F6-91D4-4912-9A02-FB03C8A2D9D8}"/>
                  </a:ext>
                </a:extLst>
              </p:cNvPr>
              <p:cNvSpPr txBox="1"/>
              <p:nvPr/>
            </p:nvSpPr>
            <p:spPr>
              <a:xfrm>
                <a:off x="4083685" y="1931232"/>
                <a:ext cx="1260475" cy="369332"/>
              </a:xfrm>
              <a:prstGeom prst="rect">
                <a:avLst/>
              </a:prstGeom>
              <a:noFill/>
            </p:spPr>
            <p:txBody>
              <a:bodyPr wrap="square" rtlCol="0">
                <a:spAutoFit/>
              </a:bodyPr>
              <a:lstStyle/>
              <a:p>
                <a:r>
                  <a:rPr lang="zh-CN" altLang="en-US" dirty="0"/>
                  <a:t>连接预测</a:t>
                </a:r>
              </a:p>
            </p:txBody>
          </p:sp>
          <p:sp>
            <p:nvSpPr>
              <p:cNvPr id="12" name="文本框 11">
                <a:extLst>
                  <a:ext uri="{FF2B5EF4-FFF2-40B4-BE49-F238E27FC236}">
                    <a16:creationId xmlns:a16="http://schemas.microsoft.com/office/drawing/2014/main" id="{1AAFE8CE-9949-4578-8858-E4FD0C5D9124}"/>
                  </a:ext>
                </a:extLst>
              </p:cNvPr>
              <p:cNvSpPr txBox="1"/>
              <p:nvPr/>
            </p:nvSpPr>
            <p:spPr>
              <a:xfrm>
                <a:off x="4083685" y="2644223"/>
                <a:ext cx="1585595" cy="369332"/>
              </a:xfrm>
              <a:prstGeom prst="rect">
                <a:avLst/>
              </a:prstGeom>
              <a:noFill/>
            </p:spPr>
            <p:txBody>
              <a:bodyPr wrap="square" rtlCol="0">
                <a:spAutoFit/>
              </a:bodyPr>
              <a:lstStyle/>
              <a:p>
                <a:r>
                  <a:rPr lang="zh-CN" altLang="en-US" dirty="0"/>
                  <a:t>节点聚类</a:t>
                </a:r>
              </a:p>
            </p:txBody>
          </p:sp>
        </p:grpSp>
        <p:sp>
          <p:nvSpPr>
            <p:cNvPr id="13" name="文本框 12">
              <a:extLst>
                <a:ext uri="{FF2B5EF4-FFF2-40B4-BE49-F238E27FC236}">
                  <a16:creationId xmlns:a16="http://schemas.microsoft.com/office/drawing/2014/main" id="{D4808AB5-5627-4B46-A705-1737900C23BC}"/>
                </a:ext>
              </a:extLst>
            </p:cNvPr>
            <p:cNvSpPr txBox="1"/>
            <p:nvPr/>
          </p:nvSpPr>
          <p:spPr>
            <a:xfrm>
              <a:off x="3230880" y="3935882"/>
              <a:ext cx="4378960" cy="369332"/>
            </a:xfrm>
            <a:prstGeom prst="rect">
              <a:avLst/>
            </a:prstGeom>
            <a:noFill/>
          </p:spPr>
          <p:txBody>
            <a:bodyPr wrap="square" rtlCol="0">
              <a:spAutoFit/>
            </a:bodyPr>
            <a:lstStyle/>
            <a:p>
              <a:r>
                <a:rPr lang="zh-CN" altLang="en-US" dirty="0"/>
                <a:t>证明解码器中每个损失成分都重要</a:t>
              </a:r>
            </a:p>
          </p:txBody>
        </p:sp>
        <p:sp>
          <p:nvSpPr>
            <p:cNvPr id="15" name="右大括号 14">
              <a:extLst>
                <a:ext uri="{FF2B5EF4-FFF2-40B4-BE49-F238E27FC236}">
                  <a16:creationId xmlns:a16="http://schemas.microsoft.com/office/drawing/2014/main" id="{1EB01886-698D-4B17-B6EB-98328F3B2E13}"/>
                </a:ext>
              </a:extLst>
            </p:cNvPr>
            <p:cNvSpPr/>
            <p:nvPr/>
          </p:nvSpPr>
          <p:spPr>
            <a:xfrm>
              <a:off x="2042160" y="1435043"/>
              <a:ext cx="142240" cy="14744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3277E8D-1425-407F-837F-8959BB1A1460}"/>
                </a:ext>
              </a:extLst>
            </p:cNvPr>
            <p:cNvSpPr txBox="1"/>
            <p:nvPr/>
          </p:nvSpPr>
          <p:spPr>
            <a:xfrm>
              <a:off x="467360" y="3918661"/>
              <a:ext cx="1899920" cy="646331"/>
            </a:xfrm>
            <a:prstGeom prst="rect">
              <a:avLst/>
            </a:prstGeom>
            <a:noFill/>
          </p:spPr>
          <p:txBody>
            <a:bodyPr wrap="square" rtlCol="0">
              <a:spAutoFit/>
            </a:bodyPr>
            <a:lstStyle/>
            <a:p>
              <a:pPr algn="ctr"/>
              <a:r>
                <a:rPr lang="zh-CN" altLang="en-US" dirty="0"/>
                <a:t>消融研究</a:t>
              </a:r>
              <a:endParaRPr lang="en-US" altLang="zh-CN" dirty="0"/>
            </a:p>
            <a:p>
              <a:pPr algn="ctr"/>
              <a:r>
                <a:rPr lang="en-US" altLang="zh-CN" dirty="0"/>
                <a:t>(ablation studies)</a:t>
              </a:r>
              <a:endParaRPr lang="zh-CN" altLang="en-US" dirty="0"/>
            </a:p>
          </p:txBody>
        </p:sp>
        <p:cxnSp>
          <p:nvCxnSpPr>
            <p:cNvPr id="18" name="直接箭头连接符 17">
              <a:extLst>
                <a:ext uri="{FF2B5EF4-FFF2-40B4-BE49-F238E27FC236}">
                  <a16:creationId xmlns:a16="http://schemas.microsoft.com/office/drawing/2014/main" id="{E6BFD32C-3E6E-4E8C-BDA7-A5190AD3D1CE}"/>
                </a:ext>
              </a:extLst>
            </p:cNvPr>
            <p:cNvCxnSpPr>
              <a:cxnSpLocks/>
            </p:cNvCxnSpPr>
            <p:nvPr/>
          </p:nvCxnSpPr>
          <p:spPr>
            <a:xfrm flipV="1">
              <a:off x="2367280" y="4119460"/>
              <a:ext cx="762000" cy="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835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424A4-8A32-4FEE-BCA2-377B530EEE8F}"/>
              </a:ext>
            </a:extLst>
          </p:cNvPr>
          <p:cNvSpPr>
            <a:spLocks noGrp="1"/>
          </p:cNvSpPr>
          <p:nvPr>
            <p:ph type="title"/>
          </p:nvPr>
        </p:nvSpPr>
        <p:spPr/>
        <p:txBody>
          <a:bodyPr/>
          <a:lstStyle/>
          <a:p>
            <a:r>
              <a:rPr lang="en-US" altLang="zh-CN" dirty="0"/>
              <a:t>Experiments——</a:t>
            </a:r>
            <a:r>
              <a:rPr lang="zh-CN" altLang="en-US" dirty="0"/>
              <a:t>数据集</a:t>
            </a:r>
          </a:p>
        </p:txBody>
      </p:sp>
      <p:sp>
        <p:nvSpPr>
          <p:cNvPr id="3" name="页脚占位符 2">
            <a:extLst>
              <a:ext uri="{FF2B5EF4-FFF2-40B4-BE49-F238E27FC236}">
                <a16:creationId xmlns:a16="http://schemas.microsoft.com/office/drawing/2014/main" id="{92780C4B-1E7B-4B12-8AC0-F93C19FC7A6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3F3CC678-E3BA-41DB-BF9A-4F5F47A53A73}"/>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pic>
        <p:nvPicPr>
          <p:cNvPr id="6" name="图片 5">
            <a:extLst>
              <a:ext uri="{FF2B5EF4-FFF2-40B4-BE49-F238E27FC236}">
                <a16:creationId xmlns:a16="http://schemas.microsoft.com/office/drawing/2014/main" id="{87A487F2-54E8-4CAD-BB0D-6E42942ABFE9}"/>
              </a:ext>
            </a:extLst>
          </p:cNvPr>
          <p:cNvPicPr>
            <a:picLocks noChangeAspect="1"/>
          </p:cNvPicPr>
          <p:nvPr/>
        </p:nvPicPr>
        <p:blipFill>
          <a:blip r:embed="rId3"/>
          <a:stretch>
            <a:fillRect/>
          </a:stretch>
        </p:blipFill>
        <p:spPr>
          <a:xfrm>
            <a:off x="0" y="1638300"/>
            <a:ext cx="11944350" cy="3581400"/>
          </a:xfrm>
          <a:prstGeom prst="rect">
            <a:avLst/>
          </a:prstGeom>
        </p:spPr>
      </p:pic>
    </p:spTree>
    <p:extLst>
      <p:ext uri="{BB962C8B-B14F-4D97-AF65-F5344CB8AC3E}">
        <p14:creationId xmlns:p14="http://schemas.microsoft.com/office/powerpoint/2010/main" val="199101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4D63B-69A7-4463-9D82-01F4C7A3717D}"/>
              </a:ext>
            </a:extLst>
          </p:cNvPr>
          <p:cNvSpPr>
            <a:spLocks noGrp="1"/>
          </p:cNvSpPr>
          <p:nvPr>
            <p:ph type="title"/>
          </p:nvPr>
        </p:nvSpPr>
        <p:spPr/>
        <p:txBody>
          <a:bodyPr/>
          <a:lstStyle/>
          <a:p>
            <a:r>
              <a:rPr lang="en-US" altLang="zh-CN" dirty="0"/>
              <a:t>Experiments——</a:t>
            </a:r>
            <a:r>
              <a:rPr lang="zh-CN" altLang="en-US" dirty="0"/>
              <a:t>节点分类</a:t>
            </a:r>
          </a:p>
        </p:txBody>
      </p:sp>
      <p:sp>
        <p:nvSpPr>
          <p:cNvPr id="3" name="页脚占位符 2">
            <a:extLst>
              <a:ext uri="{FF2B5EF4-FFF2-40B4-BE49-F238E27FC236}">
                <a16:creationId xmlns:a16="http://schemas.microsoft.com/office/drawing/2014/main" id="{B82E7185-8421-4811-AFF6-7D9C0BF5AC6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D526D5B-0874-416E-9C5A-F3A9098D8DCA}"/>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pic>
        <p:nvPicPr>
          <p:cNvPr id="6" name="图片 5">
            <a:extLst>
              <a:ext uri="{FF2B5EF4-FFF2-40B4-BE49-F238E27FC236}">
                <a16:creationId xmlns:a16="http://schemas.microsoft.com/office/drawing/2014/main" id="{7C99E3DA-D756-4752-9782-85FB6F7B3B12}"/>
              </a:ext>
            </a:extLst>
          </p:cNvPr>
          <p:cNvPicPr>
            <a:picLocks noChangeAspect="1"/>
          </p:cNvPicPr>
          <p:nvPr/>
        </p:nvPicPr>
        <p:blipFill>
          <a:blip r:embed="rId2"/>
          <a:stretch>
            <a:fillRect/>
          </a:stretch>
        </p:blipFill>
        <p:spPr>
          <a:xfrm>
            <a:off x="-795" y="1028700"/>
            <a:ext cx="12192000" cy="4898924"/>
          </a:xfrm>
          <a:prstGeom prst="rect">
            <a:avLst/>
          </a:prstGeom>
        </p:spPr>
      </p:pic>
      <p:pic>
        <p:nvPicPr>
          <p:cNvPr id="8" name="图片 7">
            <a:extLst>
              <a:ext uri="{FF2B5EF4-FFF2-40B4-BE49-F238E27FC236}">
                <a16:creationId xmlns:a16="http://schemas.microsoft.com/office/drawing/2014/main" id="{D31557F5-CFBC-49DD-AC8E-DDD58138BCC2}"/>
              </a:ext>
            </a:extLst>
          </p:cNvPr>
          <p:cNvPicPr>
            <a:picLocks noChangeAspect="1"/>
          </p:cNvPicPr>
          <p:nvPr/>
        </p:nvPicPr>
        <p:blipFill>
          <a:blip r:embed="rId3"/>
          <a:stretch>
            <a:fillRect/>
          </a:stretch>
        </p:blipFill>
        <p:spPr>
          <a:xfrm>
            <a:off x="0" y="1694737"/>
            <a:ext cx="12192000" cy="3566850"/>
          </a:xfrm>
          <a:prstGeom prst="rect">
            <a:avLst/>
          </a:prstGeom>
        </p:spPr>
      </p:pic>
    </p:spTree>
    <p:extLst>
      <p:ext uri="{BB962C8B-B14F-4D97-AF65-F5344CB8AC3E}">
        <p14:creationId xmlns:p14="http://schemas.microsoft.com/office/powerpoint/2010/main" val="388581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10A53-BC5B-4D17-8AED-862C6CD5F2EE}"/>
              </a:ext>
            </a:extLst>
          </p:cNvPr>
          <p:cNvSpPr>
            <a:spLocks noGrp="1"/>
          </p:cNvSpPr>
          <p:nvPr>
            <p:ph type="title"/>
          </p:nvPr>
        </p:nvSpPr>
        <p:spPr/>
        <p:txBody>
          <a:bodyPr/>
          <a:lstStyle/>
          <a:p>
            <a:r>
              <a:rPr lang="en-US" altLang="zh-CN" dirty="0"/>
              <a:t>Experiments——</a:t>
            </a:r>
            <a:r>
              <a:rPr lang="zh-CN" altLang="en-US" dirty="0"/>
              <a:t>节点聚类</a:t>
            </a:r>
          </a:p>
        </p:txBody>
      </p:sp>
      <p:sp>
        <p:nvSpPr>
          <p:cNvPr id="3" name="页脚占位符 2">
            <a:extLst>
              <a:ext uri="{FF2B5EF4-FFF2-40B4-BE49-F238E27FC236}">
                <a16:creationId xmlns:a16="http://schemas.microsoft.com/office/drawing/2014/main" id="{A7E792FD-22BF-450C-86E7-8F556DC51CE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5DE74F1-7C80-4F29-993B-E0917B670908}"/>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6" name="图片 5">
            <a:extLst>
              <a:ext uri="{FF2B5EF4-FFF2-40B4-BE49-F238E27FC236}">
                <a16:creationId xmlns:a16="http://schemas.microsoft.com/office/drawing/2014/main" id="{78FB0D88-4BB8-48F4-BB22-39B223BB21C7}"/>
              </a:ext>
            </a:extLst>
          </p:cNvPr>
          <p:cNvPicPr>
            <a:picLocks noChangeAspect="1"/>
          </p:cNvPicPr>
          <p:nvPr/>
        </p:nvPicPr>
        <p:blipFill rotWithShape="1">
          <a:blip r:embed="rId2"/>
          <a:srcRect t="3585" r="1568"/>
          <a:stretch/>
        </p:blipFill>
        <p:spPr>
          <a:xfrm>
            <a:off x="2429510" y="1123950"/>
            <a:ext cx="6369271" cy="5361940"/>
          </a:xfrm>
          <a:prstGeom prst="rect">
            <a:avLst/>
          </a:prstGeom>
        </p:spPr>
      </p:pic>
    </p:spTree>
    <p:extLst>
      <p:ext uri="{BB962C8B-B14F-4D97-AF65-F5344CB8AC3E}">
        <p14:creationId xmlns:p14="http://schemas.microsoft.com/office/powerpoint/2010/main" val="151925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6F717-9876-4C7D-ABFC-5EF8CB1DE461}"/>
              </a:ext>
            </a:extLst>
          </p:cNvPr>
          <p:cNvSpPr>
            <a:spLocks noGrp="1"/>
          </p:cNvSpPr>
          <p:nvPr>
            <p:ph type="title"/>
          </p:nvPr>
        </p:nvSpPr>
        <p:spPr/>
        <p:txBody>
          <a:bodyPr/>
          <a:lstStyle/>
          <a:p>
            <a:r>
              <a:rPr lang="en-US" altLang="zh-CN" dirty="0"/>
              <a:t>Experiments——</a:t>
            </a:r>
            <a:r>
              <a:rPr lang="zh-CN" altLang="en-US" dirty="0"/>
              <a:t>连接预测</a:t>
            </a:r>
          </a:p>
        </p:txBody>
      </p:sp>
      <p:sp>
        <p:nvSpPr>
          <p:cNvPr id="3" name="页脚占位符 2">
            <a:extLst>
              <a:ext uri="{FF2B5EF4-FFF2-40B4-BE49-F238E27FC236}">
                <a16:creationId xmlns:a16="http://schemas.microsoft.com/office/drawing/2014/main" id="{02F5C28E-B4C5-4FEC-A32B-A40E1AF0928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1507040-D07E-40FA-B947-622B7857684E}"/>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6" name="图片 5">
            <a:extLst>
              <a:ext uri="{FF2B5EF4-FFF2-40B4-BE49-F238E27FC236}">
                <a16:creationId xmlns:a16="http://schemas.microsoft.com/office/drawing/2014/main" id="{A62E7AAC-B5A3-43E5-A890-D776EF0AEE0F}"/>
              </a:ext>
            </a:extLst>
          </p:cNvPr>
          <p:cNvPicPr>
            <a:picLocks noChangeAspect="1"/>
          </p:cNvPicPr>
          <p:nvPr/>
        </p:nvPicPr>
        <p:blipFill>
          <a:blip r:embed="rId2"/>
          <a:stretch>
            <a:fillRect/>
          </a:stretch>
        </p:blipFill>
        <p:spPr>
          <a:xfrm>
            <a:off x="2846069" y="1483642"/>
            <a:ext cx="5764530" cy="4756821"/>
          </a:xfrm>
          <a:prstGeom prst="rect">
            <a:avLst/>
          </a:prstGeom>
        </p:spPr>
      </p:pic>
    </p:spTree>
    <p:extLst>
      <p:ext uri="{BB962C8B-B14F-4D97-AF65-F5344CB8AC3E}">
        <p14:creationId xmlns:p14="http://schemas.microsoft.com/office/powerpoint/2010/main" val="5586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AD68E-C347-4F37-AE74-08F9F65CD767}"/>
              </a:ext>
            </a:extLst>
          </p:cNvPr>
          <p:cNvSpPr>
            <a:spLocks noGrp="1"/>
          </p:cNvSpPr>
          <p:nvPr>
            <p:ph type="title"/>
          </p:nvPr>
        </p:nvSpPr>
        <p:spPr/>
        <p:txBody>
          <a:bodyPr/>
          <a:lstStyle/>
          <a:p>
            <a:r>
              <a:rPr lang="zh-CN" altLang="en-US" dirty="0"/>
              <a:t>摘要</a:t>
            </a:r>
          </a:p>
        </p:txBody>
      </p:sp>
      <p:sp>
        <p:nvSpPr>
          <p:cNvPr id="4" name="页脚占位符 3">
            <a:extLst>
              <a:ext uri="{FF2B5EF4-FFF2-40B4-BE49-F238E27FC236}">
                <a16:creationId xmlns:a16="http://schemas.microsoft.com/office/drawing/2014/main" id="{F41AABED-6D66-4628-889B-FC3DF3F4D0CC}"/>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1281F56E-CEAC-4F01-ADFD-8CE8730D3D0E}"/>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3" name="文本框 2">
            <a:extLst>
              <a:ext uri="{FF2B5EF4-FFF2-40B4-BE49-F238E27FC236}">
                <a16:creationId xmlns:a16="http://schemas.microsoft.com/office/drawing/2014/main" id="{E8CE68FF-2DE0-4F58-92CC-F56E12C2FA40}"/>
              </a:ext>
            </a:extLst>
          </p:cNvPr>
          <p:cNvSpPr txBox="1"/>
          <p:nvPr/>
        </p:nvSpPr>
        <p:spPr>
          <a:xfrm>
            <a:off x="873760" y="1386896"/>
            <a:ext cx="10200640" cy="646331"/>
          </a:xfrm>
          <a:prstGeom prst="rect">
            <a:avLst/>
          </a:prstGeom>
          <a:noFill/>
        </p:spPr>
        <p:txBody>
          <a:bodyPr wrap="square" rtlCol="0">
            <a:spAutoFit/>
          </a:bodyPr>
          <a:lstStyle/>
          <a:p>
            <a:r>
              <a:rPr lang="zh-CN" altLang="en-US" dirty="0"/>
              <a:t>无监督的图嵌入方法生成节点嵌入可以保留图中的结构和内容特征，且不需要人工标注，但是大多数的无监督的图表征学习方法存在问题：</a:t>
            </a:r>
            <a:r>
              <a:rPr lang="en-US" altLang="zh-CN" dirty="0">
                <a:solidFill>
                  <a:srgbClr val="FF0000"/>
                </a:solidFill>
              </a:rPr>
              <a:t>1</a:t>
            </a:r>
            <a:r>
              <a:rPr lang="zh-CN" altLang="en-US" dirty="0">
                <a:solidFill>
                  <a:srgbClr val="FF0000"/>
                </a:solidFill>
              </a:rPr>
              <a:t>、可扩展性差；</a:t>
            </a:r>
            <a:r>
              <a:rPr lang="en-US" altLang="zh-CN" dirty="0">
                <a:solidFill>
                  <a:srgbClr val="FF0000"/>
                </a:solidFill>
              </a:rPr>
              <a:t>2</a:t>
            </a:r>
            <a:r>
              <a:rPr lang="zh-CN" altLang="en-US" dirty="0">
                <a:solidFill>
                  <a:srgbClr val="FF0000"/>
                </a:solidFill>
              </a:rPr>
              <a:t>、对内容、结构关系的利用有限</a:t>
            </a:r>
          </a:p>
        </p:txBody>
      </p:sp>
      <p:sp>
        <p:nvSpPr>
          <p:cNvPr id="10" name="箭头: 下 9">
            <a:extLst>
              <a:ext uri="{FF2B5EF4-FFF2-40B4-BE49-F238E27FC236}">
                <a16:creationId xmlns:a16="http://schemas.microsoft.com/office/drawing/2014/main" id="{A4B34518-D1F6-45F4-9844-9D4406AEA98A}"/>
              </a:ext>
            </a:extLst>
          </p:cNvPr>
          <p:cNvSpPr/>
          <p:nvPr/>
        </p:nvSpPr>
        <p:spPr>
          <a:xfrm>
            <a:off x="5161280" y="2063983"/>
            <a:ext cx="233680" cy="447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53D0D34-1ADF-4F72-BE21-4FA7E361A139}"/>
              </a:ext>
            </a:extLst>
          </p:cNvPr>
          <p:cNvSpPr txBox="1"/>
          <p:nvPr/>
        </p:nvSpPr>
        <p:spPr>
          <a:xfrm>
            <a:off x="2479040" y="2521801"/>
            <a:ext cx="6949440" cy="369332"/>
          </a:xfrm>
          <a:prstGeom prst="rect">
            <a:avLst/>
          </a:prstGeom>
          <a:noFill/>
        </p:spPr>
        <p:txBody>
          <a:bodyPr wrap="square" rtlCol="0">
            <a:spAutoFit/>
          </a:bodyPr>
          <a:lstStyle/>
          <a:p>
            <a:r>
              <a:rPr lang="zh-CN" altLang="en-US" dirty="0"/>
              <a:t>本文提出了</a:t>
            </a:r>
            <a:r>
              <a:rPr lang="en-US" altLang="zh-CN" dirty="0"/>
              <a:t>SAGES</a:t>
            </a:r>
            <a:r>
              <a:rPr lang="zh-CN" altLang="en-US" dirty="0"/>
              <a:t>（一种基于</a:t>
            </a:r>
            <a:r>
              <a:rPr lang="zh-CN" altLang="en-US" dirty="0">
                <a:solidFill>
                  <a:srgbClr val="FF0000"/>
                </a:solidFill>
              </a:rPr>
              <a:t>图形采样</a:t>
            </a:r>
            <a:r>
              <a:rPr lang="zh-CN" altLang="en-US" dirty="0"/>
              <a:t>的自动编码器框架）</a:t>
            </a:r>
          </a:p>
        </p:txBody>
      </p:sp>
      <p:sp>
        <p:nvSpPr>
          <p:cNvPr id="17" name="文本框 16">
            <a:extLst>
              <a:ext uri="{FF2B5EF4-FFF2-40B4-BE49-F238E27FC236}">
                <a16:creationId xmlns:a16="http://schemas.microsoft.com/office/drawing/2014/main" id="{85A82F5F-F0D0-4666-94E2-DEE9C1DE206B}"/>
              </a:ext>
            </a:extLst>
          </p:cNvPr>
          <p:cNvSpPr txBox="1"/>
          <p:nvPr/>
        </p:nvSpPr>
        <p:spPr>
          <a:xfrm>
            <a:off x="853440" y="3326709"/>
            <a:ext cx="5354320" cy="369332"/>
          </a:xfrm>
          <a:prstGeom prst="rect">
            <a:avLst/>
          </a:prstGeom>
          <a:noFill/>
        </p:spPr>
        <p:txBody>
          <a:bodyPr wrap="square" rtlCol="0">
            <a:spAutoFit/>
          </a:bodyPr>
          <a:lstStyle/>
          <a:p>
            <a:r>
              <a:rPr lang="zh-CN" altLang="en-US" dirty="0"/>
              <a:t>图抽样器：同时考虑了节点连接和节点属性</a:t>
            </a:r>
          </a:p>
        </p:txBody>
      </p:sp>
      <p:sp>
        <p:nvSpPr>
          <p:cNvPr id="24" name="箭头: 右 23">
            <a:extLst>
              <a:ext uri="{FF2B5EF4-FFF2-40B4-BE49-F238E27FC236}">
                <a16:creationId xmlns:a16="http://schemas.microsoft.com/office/drawing/2014/main" id="{1EF4A485-45D9-4197-9071-F635574DB5A5}"/>
              </a:ext>
            </a:extLst>
          </p:cNvPr>
          <p:cNvSpPr/>
          <p:nvPr/>
        </p:nvSpPr>
        <p:spPr>
          <a:xfrm>
            <a:off x="5374640" y="3445148"/>
            <a:ext cx="640080" cy="1846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85B54E9-C9D4-4021-8A66-6180A3E9A956}"/>
              </a:ext>
            </a:extLst>
          </p:cNvPr>
          <p:cNvSpPr txBox="1"/>
          <p:nvPr/>
        </p:nvSpPr>
        <p:spPr>
          <a:xfrm>
            <a:off x="6029958" y="3345050"/>
            <a:ext cx="5388929" cy="369332"/>
          </a:xfrm>
          <a:prstGeom prst="rect">
            <a:avLst/>
          </a:prstGeom>
          <a:noFill/>
        </p:spPr>
        <p:txBody>
          <a:bodyPr wrap="square" rtlCol="0">
            <a:spAutoFit/>
          </a:bodyPr>
          <a:lstStyle/>
          <a:p>
            <a:r>
              <a:rPr lang="zh-CN" altLang="en-US" dirty="0"/>
              <a:t>对彼此有较高影响的节点将被抽样成为一个子图。</a:t>
            </a:r>
          </a:p>
        </p:txBody>
      </p:sp>
      <p:cxnSp>
        <p:nvCxnSpPr>
          <p:cNvPr id="27" name="连接符: 曲线 26">
            <a:extLst>
              <a:ext uri="{FF2B5EF4-FFF2-40B4-BE49-F238E27FC236}">
                <a16:creationId xmlns:a16="http://schemas.microsoft.com/office/drawing/2014/main" id="{EF791CCA-13E0-48F2-B52F-B75302DB70DB}"/>
              </a:ext>
            </a:extLst>
          </p:cNvPr>
          <p:cNvCxnSpPr>
            <a:cxnSpLocks/>
            <a:stCxn id="15" idx="2"/>
            <a:endCxn id="17" idx="0"/>
          </p:cNvCxnSpPr>
          <p:nvPr/>
        </p:nvCxnSpPr>
        <p:spPr>
          <a:xfrm rot="5400000">
            <a:off x="4524392" y="1897341"/>
            <a:ext cx="435576" cy="24231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箭头: 下 28">
            <a:extLst>
              <a:ext uri="{FF2B5EF4-FFF2-40B4-BE49-F238E27FC236}">
                <a16:creationId xmlns:a16="http://schemas.microsoft.com/office/drawing/2014/main" id="{F8E0D97D-D89A-4CFB-9360-BBD8F6FB323C}"/>
              </a:ext>
            </a:extLst>
          </p:cNvPr>
          <p:cNvSpPr/>
          <p:nvPr/>
        </p:nvSpPr>
        <p:spPr>
          <a:xfrm>
            <a:off x="1475740" y="3615680"/>
            <a:ext cx="172720" cy="5286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826E51F3-1742-4D9D-8CEB-539B1692C554}"/>
              </a:ext>
            </a:extLst>
          </p:cNvPr>
          <p:cNvSpPr txBox="1"/>
          <p:nvPr/>
        </p:nvSpPr>
        <p:spPr>
          <a:xfrm>
            <a:off x="398460" y="4194602"/>
            <a:ext cx="11393489" cy="369332"/>
          </a:xfrm>
          <a:prstGeom prst="rect">
            <a:avLst/>
          </a:prstGeom>
          <a:noFill/>
        </p:spPr>
        <p:txBody>
          <a:bodyPr wrap="square" rtlCol="0">
            <a:spAutoFit/>
          </a:bodyPr>
          <a:lstStyle/>
          <a:p>
            <a:r>
              <a:rPr lang="zh-CN" altLang="en-US" dirty="0"/>
              <a:t>在每个</a:t>
            </a:r>
            <a:r>
              <a:rPr lang="en-US" altLang="zh-CN" dirty="0"/>
              <a:t>epoch</a:t>
            </a:r>
            <a:r>
              <a:rPr lang="zh-CN" altLang="en-US" dirty="0"/>
              <a:t>中，在采样的子图上建立一个无偏的</a:t>
            </a:r>
            <a:r>
              <a:rPr lang="en-US" altLang="zh-CN" dirty="0"/>
              <a:t>GAE</a:t>
            </a:r>
            <a:r>
              <a:rPr lang="zh-CN" altLang="en-US" dirty="0"/>
              <a:t>（该</a:t>
            </a:r>
            <a:r>
              <a:rPr lang="en-US" altLang="zh-CN" dirty="0"/>
              <a:t>GAE</a:t>
            </a:r>
            <a:r>
              <a:rPr lang="zh-CN" altLang="en-US" dirty="0"/>
              <a:t>同时引入了结构、内容、社区重建损失）</a:t>
            </a:r>
          </a:p>
        </p:txBody>
      </p:sp>
      <p:sp>
        <p:nvSpPr>
          <p:cNvPr id="32" name="文本框 31">
            <a:extLst>
              <a:ext uri="{FF2B5EF4-FFF2-40B4-BE49-F238E27FC236}">
                <a16:creationId xmlns:a16="http://schemas.microsoft.com/office/drawing/2014/main" id="{97A38CD6-504A-45A8-85E1-3AB2191C6280}"/>
              </a:ext>
            </a:extLst>
          </p:cNvPr>
          <p:cNvSpPr txBox="1"/>
          <p:nvPr/>
        </p:nvSpPr>
        <p:spPr>
          <a:xfrm>
            <a:off x="566420" y="4960750"/>
            <a:ext cx="9657080" cy="369332"/>
          </a:xfrm>
          <a:prstGeom prst="rect">
            <a:avLst/>
          </a:prstGeom>
          <a:noFill/>
        </p:spPr>
        <p:txBody>
          <a:bodyPr wrap="square" rtlCol="0">
            <a:spAutoFit/>
          </a:bodyPr>
          <a:lstStyle/>
          <a:p>
            <a:r>
              <a:rPr lang="zh-CN" altLang="en-US" dirty="0"/>
              <a:t>对</a:t>
            </a:r>
            <a:r>
              <a:rPr lang="en-US" altLang="zh-CN" dirty="0"/>
              <a:t>SAGES</a:t>
            </a:r>
            <a:r>
              <a:rPr lang="zh-CN" altLang="en-US" dirty="0"/>
              <a:t>进行时间和空间复杂性分析，并在三个中等规模和三个大型规模的属性图上进行试验</a:t>
            </a:r>
          </a:p>
        </p:txBody>
      </p:sp>
      <p:sp>
        <p:nvSpPr>
          <p:cNvPr id="34" name="箭头: 下 33">
            <a:extLst>
              <a:ext uri="{FF2B5EF4-FFF2-40B4-BE49-F238E27FC236}">
                <a16:creationId xmlns:a16="http://schemas.microsoft.com/office/drawing/2014/main" id="{31A007E0-1120-4EB3-B3F9-FF731BE3B3C1}"/>
              </a:ext>
            </a:extLst>
          </p:cNvPr>
          <p:cNvSpPr/>
          <p:nvPr/>
        </p:nvSpPr>
        <p:spPr>
          <a:xfrm>
            <a:off x="1455420" y="4508159"/>
            <a:ext cx="172720" cy="5286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A879B9C9-69A4-47BF-A3B2-43C3D3154994}"/>
              </a:ext>
            </a:extLst>
          </p:cNvPr>
          <p:cNvSpPr/>
          <p:nvPr/>
        </p:nvSpPr>
        <p:spPr>
          <a:xfrm>
            <a:off x="1478280" y="5304780"/>
            <a:ext cx="172720" cy="52861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CB754C1-8841-4BAC-A6FB-8F2EE3716F71}"/>
              </a:ext>
            </a:extLst>
          </p:cNvPr>
          <p:cNvSpPr txBox="1"/>
          <p:nvPr/>
        </p:nvSpPr>
        <p:spPr>
          <a:xfrm>
            <a:off x="532130" y="5774293"/>
            <a:ext cx="10325100" cy="369332"/>
          </a:xfrm>
          <a:prstGeom prst="rect">
            <a:avLst/>
          </a:prstGeom>
          <a:noFill/>
        </p:spPr>
        <p:txBody>
          <a:bodyPr wrap="square" rtlCol="0">
            <a:spAutoFit/>
          </a:bodyPr>
          <a:lstStyle/>
          <a:p>
            <a:r>
              <a:rPr lang="en-US" altLang="zh-CN" dirty="0"/>
              <a:t>SAGES</a:t>
            </a:r>
            <a:r>
              <a:rPr lang="zh-CN" altLang="en-US" dirty="0"/>
              <a:t>在节点分类基准以及聚类基准的无监督属性图学习中表现出了具有竞争力的性能</a:t>
            </a:r>
          </a:p>
        </p:txBody>
      </p:sp>
    </p:spTree>
    <p:extLst>
      <p:ext uri="{BB962C8B-B14F-4D97-AF65-F5344CB8AC3E}">
        <p14:creationId xmlns:p14="http://schemas.microsoft.com/office/powerpoint/2010/main" val="2020170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4CA06-4523-42C9-9EE9-36A17EA4CEA6}"/>
              </a:ext>
            </a:extLst>
          </p:cNvPr>
          <p:cNvSpPr>
            <a:spLocks noGrp="1"/>
          </p:cNvSpPr>
          <p:nvPr>
            <p:ph type="title"/>
          </p:nvPr>
        </p:nvSpPr>
        <p:spPr/>
        <p:txBody>
          <a:bodyPr/>
          <a:lstStyle/>
          <a:p>
            <a:r>
              <a:rPr lang="en-US" altLang="zh-CN" dirty="0"/>
              <a:t>Experiments——In-depth</a:t>
            </a:r>
            <a:r>
              <a:rPr lang="zh-CN" altLang="en-US" dirty="0"/>
              <a:t>分析</a:t>
            </a:r>
            <a:r>
              <a:rPr lang="en-US" altLang="zh-CN" dirty="0"/>
              <a:t>——</a:t>
            </a:r>
            <a:r>
              <a:rPr lang="zh-CN" altLang="en-US" dirty="0"/>
              <a:t>网络可视化</a:t>
            </a:r>
          </a:p>
        </p:txBody>
      </p:sp>
      <p:sp>
        <p:nvSpPr>
          <p:cNvPr id="3" name="页脚占位符 2">
            <a:extLst>
              <a:ext uri="{FF2B5EF4-FFF2-40B4-BE49-F238E27FC236}">
                <a16:creationId xmlns:a16="http://schemas.microsoft.com/office/drawing/2014/main" id="{EEFAB4F4-BA0D-4720-8333-67FB7165622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B312A69-7FB4-44B7-8123-622ABBB6383B}"/>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5" name="文本框 4">
            <a:extLst>
              <a:ext uri="{FF2B5EF4-FFF2-40B4-BE49-F238E27FC236}">
                <a16:creationId xmlns:a16="http://schemas.microsoft.com/office/drawing/2014/main" id="{16F7002C-0414-459E-90F1-96C458C9B9DF}"/>
              </a:ext>
            </a:extLst>
          </p:cNvPr>
          <p:cNvSpPr txBox="1"/>
          <p:nvPr/>
        </p:nvSpPr>
        <p:spPr>
          <a:xfrm>
            <a:off x="715485" y="1371600"/>
            <a:ext cx="10759440" cy="646331"/>
          </a:xfrm>
          <a:prstGeom prst="rect">
            <a:avLst/>
          </a:prstGeom>
          <a:noFill/>
        </p:spPr>
        <p:txBody>
          <a:bodyPr wrap="square" rtlCol="0">
            <a:spAutoFit/>
          </a:bodyPr>
          <a:lstStyle/>
          <a:p>
            <a:r>
              <a:rPr lang="zh-CN" altLang="en-US" dirty="0"/>
              <a:t>为定性研究</a:t>
            </a:r>
            <a:r>
              <a:rPr lang="en-US" altLang="zh-CN" dirty="0"/>
              <a:t>SAGES</a:t>
            </a:r>
            <a:r>
              <a:rPr lang="zh-CN" altLang="en-US" dirty="0"/>
              <a:t>学习的节点嵌入的有效性，利用</a:t>
            </a:r>
            <a:r>
              <a:rPr lang="en-US" altLang="zh-CN" dirty="0"/>
              <a:t>t-SNE</a:t>
            </a:r>
            <a:r>
              <a:rPr lang="zh-CN" altLang="en-US" dirty="0"/>
              <a:t>将不同模型学习的节点嵌入投射到一个二维空间。这里我们在</a:t>
            </a:r>
            <a:r>
              <a:rPr lang="en-US" altLang="zh-CN" dirty="0"/>
              <a:t>Cora</a:t>
            </a:r>
            <a:r>
              <a:rPr lang="zh-CN" altLang="en-US" dirty="0"/>
              <a:t>数据集上进行试验（节点数量少有利于可视化）</a:t>
            </a:r>
          </a:p>
        </p:txBody>
      </p:sp>
      <p:pic>
        <p:nvPicPr>
          <p:cNvPr id="7" name="图片 6">
            <a:extLst>
              <a:ext uri="{FF2B5EF4-FFF2-40B4-BE49-F238E27FC236}">
                <a16:creationId xmlns:a16="http://schemas.microsoft.com/office/drawing/2014/main" id="{EBC88D8A-B4AA-41A4-9B2F-870B27B360DC}"/>
              </a:ext>
            </a:extLst>
          </p:cNvPr>
          <p:cNvPicPr>
            <a:picLocks noChangeAspect="1"/>
          </p:cNvPicPr>
          <p:nvPr/>
        </p:nvPicPr>
        <p:blipFill>
          <a:blip r:embed="rId2"/>
          <a:stretch>
            <a:fillRect/>
          </a:stretch>
        </p:blipFill>
        <p:spPr>
          <a:xfrm>
            <a:off x="0" y="2454878"/>
            <a:ext cx="12192000" cy="3898964"/>
          </a:xfrm>
          <a:prstGeom prst="rect">
            <a:avLst/>
          </a:prstGeom>
        </p:spPr>
      </p:pic>
    </p:spTree>
    <p:extLst>
      <p:ext uri="{BB962C8B-B14F-4D97-AF65-F5344CB8AC3E}">
        <p14:creationId xmlns:p14="http://schemas.microsoft.com/office/powerpoint/2010/main" val="60765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D3AEF-E65F-452E-995F-D179703F2CAE}"/>
              </a:ext>
            </a:extLst>
          </p:cNvPr>
          <p:cNvSpPr>
            <a:spLocks noGrp="1"/>
          </p:cNvSpPr>
          <p:nvPr>
            <p:ph type="title"/>
          </p:nvPr>
        </p:nvSpPr>
        <p:spPr/>
        <p:txBody>
          <a:bodyPr/>
          <a:lstStyle/>
          <a:p>
            <a:r>
              <a:rPr lang="en-US" altLang="zh-CN" dirty="0"/>
              <a:t>Experiments——In-depth</a:t>
            </a:r>
            <a:r>
              <a:rPr lang="zh-CN" altLang="en-US" dirty="0"/>
              <a:t>分析</a:t>
            </a:r>
            <a:r>
              <a:rPr lang="en-US" altLang="zh-CN" dirty="0"/>
              <a:t>——</a:t>
            </a:r>
            <a:r>
              <a:rPr lang="zh-CN" altLang="en-US" dirty="0"/>
              <a:t>消融研究</a:t>
            </a:r>
          </a:p>
        </p:txBody>
      </p:sp>
      <p:sp>
        <p:nvSpPr>
          <p:cNvPr id="3" name="页脚占位符 2">
            <a:extLst>
              <a:ext uri="{FF2B5EF4-FFF2-40B4-BE49-F238E27FC236}">
                <a16:creationId xmlns:a16="http://schemas.microsoft.com/office/drawing/2014/main" id="{8AFFEDB0-3A0C-4D20-9175-4FC98EAD02D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44F0923-78E8-44AD-B99F-F48F957FB5DA}"/>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pic>
        <p:nvPicPr>
          <p:cNvPr id="6" name="图片 5">
            <a:extLst>
              <a:ext uri="{FF2B5EF4-FFF2-40B4-BE49-F238E27FC236}">
                <a16:creationId xmlns:a16="http://schemas.microsoft.com/office/drawing/2014/main" id="{0BE747CA-F893-4FE5-A1B0-4D04E645D769}"/>
              </a:ext>
            </a:extLst>
          </p:cNvPr>
          <p:cNvPicPr>
            <a:picLocks noChangeAspect="1"/>
          </p:cNvPicPr>
          <p:nvPr/>
        </p:nvPicPr>
        <p:blipFill>
          <a:blip r:embed="rId2"/>
          <a:stretch>
            <a:fillRect/>
          </a:stretch>
        </p:blipFill>
        <p:spPr>
          <a:xfrm>
            <a:off x="326707" y="1322705"/>
            <a:ext cx="6600825" cy="4476750"/>
          </a:xfrm>
          <a:prstGeom prst="rect">
            <a:avLst/>
          </a:prstGeom>
        </p:spPr>
      </p:pic>
      <p:pic>
        <p:nvPicPr>
          <p:cNvPr id="8" name="图片 7">
            <a:extLst>
              <a:ext uri="{FF2B5EF4-FFF2-40B4-BE49-F238E27FC236}">
                <a16:creationId xmlns:a16="http://schemas.microsoft.com/office/drawing/2014/main" id="{E7482BF7-1409-43A6-9020-2C5606B0CFE1}"/>
              </a:ext>
            </a:extLst>
          </p:cNvPr>
          <p:cNvPicPr>
            <a:picLocks noChangeAspect="1"/>
          </p:cNvPicPr>
          <p:nvPr/>
        </p:nvPicPr>
        <p:blipFill>
          <a:blip r:embed="rId3"/>
          <a:stretch>
            <a:fillRect/>
          </a:stretch>
        </p:blipFill>
        <p:spPr>
          <a:xfrm>
            <a:off x="7088187" y="1571942"/>
            <a:ext cx="4924425" cy="3267075"/>
          </a:xfrm>
          <a:prstGeom prst="rect">
            <a:avLst/>
          </a:prstGeom>
        </p:spPr>
      </p:pic>
    </p:spTree>
    <p:extLst>
      <p:ext uri="{BB962C8B-B14F-4D97-AF65-F5344CB8AC3E}">
        <p14:creationId xmlns:p14="http://schemas.microsoft.com/office/powerpoint/2010/main" val="37787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FF570F4-299A-4F7E-BBC6-39576D954222}"/>
              </a:ext>
            </a:extLst>
          </p:cNvPr>
          <p:cNvPicPr>
            <a:picLocks noChangeAspect="1"/>
          </p:cNvPicPr>
          <p:nvPr/>
        </p:nvPicPr>
        <p:blipFill rotWithShape="1">
          <a:blip r:embed="rId2"/>
          <a:srcRect t="5744" r="1497" b="2301"/>
          <a:stretch/>
        </p:blipFill>
        <p:spPr>
          <a:xfrm>
            <a:off x="2261553" y="1271446"/>
            <a:ext cx="6100127" cy="4921359"/>
          </a:xfrm>
          <a:prstGeom prst="rect">
            <a:avLst/>
          </a:prstGeom>
        </p:spPr>
      </p:pic>
      <p:sp>
        <p:nvSpPr>
          <p:cNvPr id="2" name="标题 1">
            <a:extLst>
              <a:ext uri="{FF2B5EF4-FFF2-40B4-BE49-F238E27FC236}">
                <a16:creationId xmlns:a16="http://schemas.microsoft.com/office/drawing/2014/main" id="{574D3AEF-E65F-452E-995F-D179703F2CAE}"/>
              </a:ext>
            </a:extLst>
          </p:cNvPr>
          <p:cNvSpPr>
            <a:spLocks noGrp="1"/>
          </p:cNvSpPr>
          <p:nvPr>
            <p:ph type="title"/>
          </p:nvPr>
        </p:nvSpPr>
        <p:spPr/>
        <p:txBody>
          <a:bodyPr/>
          <a:lstStyle/>
          <a:p>
            <a:r>
              <a:rPr lang="en-US" altLang="zh-CN" dirty="0"/>
              <a:t>Experiments——In-depth</a:t>
            </a:r>
            <a:r>
              <a:rPr lang="zh-CN" altLang="en-US" dirty="0"/>
              <a:t>分析</a:t>
            </a:r>
            <a:r>
              <a:rPr lang="en-US" altLang="zh-CN" dirty="0"/>
              <a:t>——</a:t>
            </a:r>
            <a:r>
              <a:rPr lang="zh-CN" altLang="en-US" dirty="0"/>
              <a:t>消融研究</a:t>
            </a:r>
          </a:p>
        </p:txBody>
      </p:sp>
      <p:sp>
        <p:nvSpPr>
          <p:cNvPr id="3" name="页脚占位符 2">
            <a:extLst>
              <a:ext uri="{FF2B5EF4-FFF2-40B4-BE49-F238E27FC236}">
                <a16:creationId xmlns:a16="http://schemas.microsoft.com/office/drawing/2014/main" id="{8AFFEDB0-3A0C-4D20-9175-4FC98EAD02D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44F0923-78E8-44AD-B99F-F48F957FB5DA}"/>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Tree>
    <p:extLst>
      <p:ext uri="{BB962C8B-B14F-4D97-AF65-F5344CB8AC3E}">
        <p14:creationId xmlns:p14="http://schemas.microsoft.com/office/powerpoint/2010/main" val="40456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1465C-9C3A-4CD3-B42F-4CF78832D38C}"/>
              </a:ext>
            </a:extLst>
          </p:cNvPr>
          <p:cNvSpPr>
            <a:spLocks noGrp="1"/>
          </p:cNvSpPr>
          <p:nvPr>
            <p:ph type="title"/>
          </p:nvPr>
        </p:nvSpPr>
        <p:spPr/>
        <p:txBody>
          <a:bodyPr/>
          <a:lstStyle/>
          <a:p>
            <a:r>
              <a:rPr lang="en-US" altLang="zh-CN" dirty="0"/>
              <a:t>Experiments——In-depth</a:t>
            </a:r>
            <a:r>
              <a:rPr lang="zh-CN" altLang="en-US" dirty="0"/>
              <a:t>分析</a:t>
            </a:r>
            <a:r>
              <a:rPr lang="en-US" altLang="zh-CN" dirty="0"/>
              <a:t>——</a:t>
            </a:r>
            <a:r>
              <a:rPr lang="zh-CN" altLang="en-US" dirty="0"/>
              <a:t>运行时间</a:t>
            </a:r>
          </a:p>
        </p:txBody>
      </p:sp>
      <p:sp>
        <p:nvSpPr>
          <p:cNvPr id="3" name="页脚占位符 2">
            <a:extLst>
              <a:ext uri="{FF2B5EF4-FFF2-40B4-BE49-F238E27FC236}">
                <a16:creationId xmlns:a16="http://schemas.microsoft.com/office/drawing/2014/main" id="{5E3E0C4D-44AB-4405-BD79-03BD3FA5FE1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F1FC733-2638-4991-BE95-DE225E69FC2F}"/>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6" name="图片 5">
            <a:extLst>
              <a:ext uri="{FF2B5EF4-FFF2-40B4-BE49-F238E27FC236}">
                <a16:creationId xmlns:a16="http://schemas.microsoft.com/office/drawing/2014/main" id="{D8173D63-CF49-4A42-AF57-A6D73636958C}"/>
              </a:ext>
            </a:extLst>
          </p:cNvPr>
          <p:cNvPicPr>
            <a:picLocks noChangeAspect="1"/>
          </p:cNvPicPr>
          <p:nvPr/>
        </p:nvPicPr>
        <p:blipFill>
          <a:blip r:embed="rId2"/>
          <a:stretch>
            <a:fillRect/>
          </a:stretch>
        </p:blipFill>
        <p:spPr>
          <a:xfrm>
            <a:off x="2524125" y="2081212"/>
            <a:ext cx="7143750" cy="2695575"/>
          </a:xfrm>
          <a:prstGeom prst="rect">
            <a:avLst/>
          </a:prstGeom>
        </p:spPr>
      </p:pic>
    </p:spTree>
    <p:extLst>
      <p:ext uri="{BB962C8B-B14F-4D97-AF65-F5344CB8AC3E}">
        <p14:creationId xmlns:p14="http://schemas.microsoft.com/office/powerpoint/2010/main" val="3435367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07126" y="3443892"/>
            <a:ext cx="4482645" cy="973538"/>
          </a:xfrm>
        </p:spPr>
        <p:txBody>
          <a:bodyPr/>
          <a:lstStyle/>
          <a:p>
            <a:r>
              <a:rPr lang="en-US" altLang="zh-CN" dirty="0"/>
              <a:t>Thanks.</a:t>
            </a:r>
            <a:br>
              <a:rPr lang="en-US" altLang="zh-CN" dirty="0"/>
            </a:br>
            <a:endParaRPr lang="zh-CN" altLang="en-US" sz="2400" b="0" dirty="0"/>
          </a:p>
        </p:txBody>
      </p: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4112630"/>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EFF9263-AC58-4702-BCDA-445457694798}"/>
              </a:ext>
            </a:extLst>
          </p:cNvPr>
          <p:cNvCxnSpPr>
            <a:cxnSpLocks/>
          </p:cNvCxnSpPr>
          <p:nvPr/>
        </p:nvCxnSpPr>
        <p:spPr>
          <a:xfrm>
            <a:off x="3334372" y="213360"/>
            <a:ext cx="631" cy="6126479"/>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grpSp>
        <p:nvGrpSpPr>
          <p:cNvPr id="10" name="组合 9">
            <a:extLst>
              <a:ext uri="{FF2B5EF4-FFF2-40B4-BE49-F238E27FC236}">
                <a16:creationId xmlns:a16="http://schemas.microsoft.com/office/drawing/2014/main" id="{EE27EA44-40E4-4116-BDD7-030F4A5CD5F0}"/>
              </a:ext>
            </a:extLst>
          </p:cNvPr>
          <p:cNvGrpSpPr/>
          <p:nvPr/>
        </p:nvGrpSpPr>
        <p:grpSpPr>
          <a:xfrm>
            <a:off x="2384273" y="213360"/>
            <a:ext cx="9499673" cy="6644641"/>
            <a:chOff x="2379533" y="1780800"/>
            <a:chExt cx="9499673" cy="4646282"/>
          </a:xfrm>
        </p:grpSpPr>
        <p:grpSp>
          <p:nvGrpSpPr>
            <p:cNvPr id="11"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DCDDF35-3D35-4045-A899-538FD61EB527}"/>
                </a:ext>
              </a:extLst>
            </p:cNvPr>
            <p:cNvGrpSpPr>
              <a:grpSpLocks noChangeAspect="1"/>
            </p:cNvGrpSpPr>
            <p:nvPr/>
          </p:nvGrpSpPr>
          <p:grpSpPr>
            <a:xfrm>
              <a:off x="3380411" y="1780800"/>
              <a:ext cx="8498795" cy="4646282"/>
              <a:chOff x="3696888" y="1780800"/>
              <a:chExt cx="8168371" cy="4646282"/>
            </a:xfrm>
          </p:grpSpPr>
          <p:sp>
            <p:nvSpPr>
              <p:cNvPr id="13" name="iṡľïḑè">
                <a:extLst>
                  <a:ext uri="{FF2B5EF4-FFF2-40B4-BE49-F238E27FC236}">
                    <a16:creationId xmlns:a16="http://schemas.microsoft.com/office/drawing/2014/main" id="{B2503EE0-BD0E-498E-AEE1-B3699E50332B}"/>
                  </a:ext>
                </a:extLst>
              </p:cNvPr>
              <p:cNvSpPr txBox="1"/>
              <p:nvPr/>
            </p:nvSpPr>
            <p:spPr bwMode="auto">
              <a:xfrm>
                <a:off x="4166964" y="2423466"/>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250000"/>
                  </a:lnSpc>
                  <a:buFont typeface="+mj-lt"/>
                  <a:buAutoNum type="arabicPeriod"/>
                </a:pPr>
                <a:r>
                  <a:rPr lang="en-US" altLang="zh-CN" sz="2000" b="0" dirty="0">
                    <a:latin typeface="+mn-lt"/>
                    <a:ea typeface="+mn-ea"/>
                    <a:sym typeface="+mn-lt"/>
                  </a:rPr>
                  <a:t>Introduction</a:t>
                </a:r>
              </a:p>
              <a:p>
                <a:pPr marL="342900" indent="-342900">
                  <a:lnSpc>
                    <a:spcPct val="250000"/>
                  </a:lnSpc>
                  <a:buFont typeface="+mj-lt"/>
                  <a:buAutoNum type="arabicPeriod"/>
                </a:pPr>
                <a:r>
                  <a:rPr lang="en-US" altLang="zh-CN" sz="2000" b="0" dirty="0">
                    <a:latin typeface="+mn-lt"/>
                    <a:ea typeface="+mn-ea"/>
                    <a:sym typeface="+mn-lt"/>
                  </a:rPr>
                  <a:t>Problem statement</a:t>
                </a:r>
              </a:p>
              <a:p>
                <a:pPr marL="342900" indent="-342900">
                  <a:lnSpc>
                    <a:spcPct val="250000"/>
                  </a:lnSpc>
                  <a:buFont typeface="+mj-lt"/>
                  <a:buAutoNum type="arabicPeriod"/>
                </a:pPr>
                <a:r>
                  <a:rPr lang="en-US" altLang="zh-CN" sz="2000" b="0" dirty="0">
                    <a:latin typeface="+mn-lt"/>
                    <a:ea typeface="+mn-ea"/>
                    <a:sym typeface="+mn-lt"/>
                  </a:rPr>
                  <a:t>Our approach</a:t>
                </a:r>
              </a:p>
              <a:p>
                <a:pPr marL="342900" indent="-342900">
                  <a:lnSpc>
                    <a:spcPct val="250000"/>
                  </a:lnSpc>
                  <a:buFont typeface="+mj-lt"/>
                  <a:buAutoNum type="arabicPeriod"/>
                </a:pPr>
                <a:r>
                  <a:rPr lang="en-US" altLang="zh-CN" sz="2000" b="0" dirty="0">
                    <a:latin typeface="+mn-lt"/>
                    <a:ea typeface="+mn-ea"/>
                    <a:sym typeface="+mn-lt"/>
                  </a:rPr>
                  <a:t>Experiments</a:t>
                </a:r>
              </a:p>
            </p:txBody>
          </p:sp>
          <p:cxnSp>
            <p:nvCxnSpPr>
              <p:cNvPr id="14" name="直接连接符 13">
                <a:extLst>
                  <a:ext uri="{FF2B5EF4-FFF2-40B4-BE49-F238E27FC236}">
                    <a16:creationId xmlns:a16="http://schemas.microsoft.com/office/drawing/2014/main" id="{BFDD4884-40C4-4684-8455-AA8D831B5E71}"/>
                  </a:ext>
                </a:extLst>
              </p:cNvPr>
              <p:cNvCxnSpPr>
                <a:cxnSpLocks/>
              </p:cNvCxnSpPr>
              <p:nvPr/>
            </p:nvCxnSpPr>
            <p:spPr>
              <a:xfrm>
                <a:off x="3696888" y="1780800"/>
                <a:ext cx="0" cy="428395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grpSp>
        <p:sp>
          <p:nvSpPr>
            <p:cNvPr id="12" name="poetry_91022">
              <a:extLst>
                <a:ext uri="{FF2B5EF4-FFF2-40B4-BE49-F238E27FC236}">
                  <a16:creationId xmlns:a16="http://schemas.microsoft.com/office/drawing/2014/main" id="{8F864132-7836-4B2F-90A7-A8983CB4E43F}"/>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
        <p:nvSpPr>
          <p:cNvPr id="15" name="išľïḋé">
            <a:extLst>
              <a:ext uri="{FF2B5EF4-FFF2-40B4-BE49-F238E27FC236}">
                <a16:creationId xmlns:a16="http://schemas.microsoft.com/office/drawing/2014/main" id="{33984074-CD87-40C2-A72D-6A5EE2D28151}"/>
              </a:ext>
            </a:extLst>
          </p:cNvPr>
          <p:cNvSpPr txBox="1"/>
          <p:nvPr/>
        </p:nvSpPr>
        <p:spPr>
          <a:xfrm>
            <a:off x="631688" y="1344230"/>
            <a:ext cx="2623091" cy="653578"/>
          </a:xfrm>
          <a:prstGeom prst="rect">
            <a:avLst/>
          </a:prstGeom>
          <a:noFill/>
        </p:spPr>
        <p:txBody>
          <a:bodyPr wrap="square" rtlCol="0">
            <a:spAutoFit/>
          </a:bodyPr>
          <a:lstStyle/>
          <a:p>
            <a:pPr algn="r"/>
            <a:r>
              <a:rPr lang="tr-TR" sz="2800" b="1" dirty="0">
                <a:solidFill>
                  <a:schemeClr val="accent1"/>
                </a:solidFill>
                <a:cs typeface="+mn-ea"/>
                <a:sym typeface="+mn-lt"/>
              </a:rPr>
              <a:t>CONTENTS</a:t>
            </a:r>
          </a:p>
        </p:txBody>
      </p:sp>
    </p:spTree>
    <p:extLst>
      <p:ext uri="{BB962C8B-B14F-4D97-AF65-F5344CB8AC3E}">
        <p14:creationId xmlns:p14="http://schemas.microsoft.com/office/powerpoint/2010/main" val="349851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726670"/>
            <a:ext cx="10850564" cy="501162"/>
          </a:xfrm>
        </p:spPr>
        <p:txBody>
          <a:bodyPr>
            <a:noAutofit/>
          </a:bodyPr>
          <a:lstStyle/>
          <a:p>
            <a:pPr>
              <a:lnSpc>
                <a:spcPct val="250000"/>
              </a:lnSpc>
            </a:pPr>
            <a:r>
              <a:rPr lang="en-US" altLang="zh-CN" sz="3200" b="0" dirty="0">
                <a:latin typeface="+mn-lt"/>
                <a:ea typeface="+mn-ea"/>
                <a:sym typeface="+mn-lt"/>
              </a:rPr>
              <a:t>Introduction</a:t>
            </a:r>
          </a:p>
        </p:txBody>
      </p:sp>
      <p:sp>
        <p:nvSpPr>
          <p:cNvPr id="5" name="文本占位符 4">
            <a:extLst>
              <a:ext uri="{FF2B5EF4-FFF2-40B4-BE49-F238E27FC236}">
                <a16:creationId xmlns:a16="http://schemas.microsoft.com/office/drawing/2014/main" id="{460E2A3C-B4CF-4DA7-A5B0-05390B7D86E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59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ACB201-401D-4112-84A9-15662FC87CB1}"/>
              </a:ext>
            </a:extLst>
          </p:cNvPr>
          <p:cNvSpPr>
            <a:spLocks noGrp="1"/>
          </p:cNvSpPr>
          <p:nvPr>
            <p:ph type="title"/>
          </p:nvPr>
        </p:nvSpPr>
        <p:spPr>
          <a:xfrm>
            <a:off x="669924" y="172156"/>
            <a:ext cx="10850563" cy="1028699"/>
          </a:xfrm>
        </p:spPr>
        <p:txBody>
          <a:bodyPr/>
          <a:lstStyle/>
          <a:p>
            <a:r>
              <a:rPr lang="en-US" altLang="zh-CN" dirty="0"/>
              <a:t>Introduction</a:t>
            </a:r>
            <a:endParaRPr lang="zh-CN" altLang="en-US" dirty="0"/>
          </a:p>
        </p:txBody>
      </p:sp>
      <p:sp>
        <p:nvSpPr>
          <p:cNvPr id="4" name="页脚占位符 3">
            <a:extLst>
              <a:ext uri="{FF2B5EF4-FFF2-40B4-BE49-F238E27FC236}">
                <a16:creationId xmlns:a16="http://schemas.microsoft.com/office/drawing/2014/main" id="{030A1B5D-D378-40BF-BBE5-03FA76F18508}"/>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89E893BC-8288-4E7C-B040-E6FFFAB7A606}"/>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15" name="文本框 14">
            <a:extLst>
              <a:ext uri="{FF2B5EF4-FFF2-40B4-BE49-F238E27FC236}">
                <a16:creationId xmlns:a16="http://schemas.microsoft.com/office/drawing/2014/main" id="{D46AEF9C-2DE5-40F8-BE55-02D0D949A236}"/>
              </a:ext>
            </a:extLst>
          </p:cNvPr>
          <p:cNvSpPr txBox="1"/>
          <p:nvPr/>
        </p:nvSpPr>
        <p:spPr>
          <a:xfrm>
            <a:off x="4175140" y="1333823"/>
            <a:ext cx="1114619" cy="369332"/>
          </a:xfrm>
          <a:prstGeom prst="rect">
            <a:avLst/>
          </a:prstGeom>
          <a:noFill/>
        </p:spPr>
        <p:txBody>
          <a:bodyPr wrap="square" rtlCol="0">
            <a:spAutoFit/>
          </a:bodyPr>
          <a:lstStyle/>
          <a:p>
            <a:r>
              <a:rPr lang="zh-CN" altLang="en-US" dirty="0"/>
              <a:t>有监督</a:t>
            </a:r>
          </a:p>
        </p:txBody>
      </p:sp>
      <p:grpSp>
        <p:nvGrpSpPr>
          <p:cNvPr id="39" name="组合 38">
            <a:extLst>
              <a:ext uri="{FF2B5EF4-FFF2-40B4-BE49-F238E27FC236}">
                <a16:creationId xmlns:a16="http://schemas.microsoft.com/office/drawing/2014/main" id="{09AF48C2-3359-42D9-91C1-245929DEB41F}"/>
              </a:ext>
            </a:extLst>
          </p:cNvPr>
          <p:cNvGrpSpPr/>
          <p:nvPr/>
        </p:nvGrpSpPr>
        <p:grpSpPr>
          <a:xfrm>
            <a:off x="624440" y="1448236"/>
            <a:ext cx="10896047" cy="4421763"/>
            <a:chOff x="624441" y="1028700"/>
            <a:chExt cx="10896047" cy="4421763"/>
          </a:xfrm>
        </p:grpSpPr>
        <p:sp>
          <p:nvSpPr>
            <p:cNvPr id="7" name="文本框 6">
              <a:extLst>
                <a:ext uri="{FF2B5EF4-FFF2-40B4-BE49-F238E27FC236}">
                  <a16:creationId xmlns:a16="http://schemas.microsoft.com/office/drawing/2014/main" id="{22BD4547-1E6B-4074-80F4-38FDC639F3B9}"/>
                </a:ext>
              </a:extLst>
            </p:cNvPr>
            <p:cNvSpPr txBox="1"/>
            <p:nvPr/>
          </p:nvSpPr>
          <p:spPr>
            <a:xfrm>
              <a:off x="624441" y="2306844"/>
              <a:ext cx="2083435" cy="369332"/>
            </a:xfrm>
            <a:prstGeom prst="rect">
              <a:avLst/>
            </a:prstGeom>
            <a:noFill/>
          </p:spPr>
          <p:txBody>
            <a:bodyPr wrap="square" rtlCol="0">
              <a:spAutoFit/>
            </a:bodyPr>
            <a:lstStyle/>
            <a:p>
              <a:r>
                <a:rPr lang="zh-CN" altLang="en-US" dirty="0"/>
                <a:t>属性图的表征学习</a:t>
              </a:r>
            </a:p>
          </p:txBody>
        </p:sp>
        <p:cxnSp>
          <p:nvCxnSpPr>
            <p:cNvPr id="9" name="直接连接符 8">
              <a:extLst>
                <a:ext uri="{FF2B5EF4-FFF2-40B4-BE49-F238E27FC236}">
                  <a16:creationId xmlns:a16="http://schemas.microsoft.com/office/drawing/2014/main" id="{D481D318-F219-4B73-B741-66270E00AC0E}"/>
                </a:ext>
              </a:extLst>
            </p:cNvPr>
            <p:cNvCxnSpPr>
              <a:cxnSpLocks/>
            </p:cNvCxnSpPr>
            <p:nvPr/>
          </p:nvCxnSpPr>
          <p:spPr>
            <a:xfrm flipV="1">
              <a:off x="2728718" y="1905609"/>
              <a:ext cx="1046480" cy="428506"/>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0EAC3F9-60FD-47B0-A1E6-FD2B4170E4A3}"/>
                </a:ext>
              </a:extLst>
            </p:cNvPr>
            <p:cNvSpPr txBox="1"/>
            <p:nvPr/>
          </p:nvSpPr>
          <p:spPr>
            <a:xfrm rot="9390480" flipV="1">
              <a:off x="2424969" y="1699107"/>
              <a:ext cx="2266762" cy="276999"/>
            </a:xfrm>
            <a:prstGeom prst="rect">
              <a:avLst/>
            </a:prstGeom>
            <a:noFill/>
          </p:spPr>
          <p:txBody>
            <a:bodyPr wrap="square" rtlCol="0">
              <a:spAutoFit/>
            </a:bodyPr>
            <a:lstStyle/>
            <a:p>
              <a:r>
                <a:rPr lang="zh-CN" altLang="en-US" sz="1200" dirty="0"/>
                <a:t>根据标签需要分类</a:t>
              </a:r>
            </a:p>
          </p:txBody>
        </p:sp>
        <p:sp>
          <p:nvSpPr>
            <p:cNvPr id="14" name="左大括号 13">
              <a:extLst>
                <a:ext uri="{FF2B5EF4-FFF2-40B4-BE49-F238E27FC236}">
                  <a16:creationId xmlns:a16="http://schemas.microsoft.com/office/drawing/2014/main" id="{AEAECF45-92FE-4BA1-A760-9DFD915ABBF7}"/>
                </a:ext>
              </a:extLst>
            </p:cNvPr>
            <p:cNvSpPr/>
            <p:nvPr/>
          </p:nvSpPr>
          <p:spPr>
            <a:xfrm>
              <a:off x="3952240" y="1028700"/>
              <a:ext cx="222901" cy="12710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98A117D-29E1-47B1-AF40-92D8F5BF90D3}"/>
                </a:ext>
              </a:extLst>
            </p:cNvPr>
            <p:cNvSpPr txBox="1"/>
            <p:nvPr/>
          </p:nvSpPr>
          <p:spPr>
            <a:xfrm>
              <a:off x="4164981" y="1483398"/>
              <a:ext cx="1244599" cy="369332"/>
            </a:xfrm>
            <a:prstGeom prst="rect">
              <a:avLst/>
            </a:prstGeom>
            <a:noFill/>
          </p:spPr>
          <p:txBody>
            <a:bodyPr wrap="square" rtlCol="0">
              <a:spAutoFit/>
            </a:bodyPr>
            <a:lstStyle/>
            <a:p>
              <a:r>
                <a:rPr lang="zh-CN" altLang="en-US" dirty="0"/>
                <a:t>半监督</a:t>
              </a:r>
            </a:p>
          </p:txBody>
        </p:sp>
        <p:sp>
          <p:nvSpPr>
            <p:cNvPr id="17" name="文本框 16">
              <a:extLst>
                <a:ext uri="{FF2B5EF4-FFF2-40B4-BE49-F238E27FC236}">
                  <a16:creationId xmlns:a16="http://schemas.microsoft.com/office/drawing/2014/main" id="{699FEF0A-13DC-42FE-BAB5-4C7E1EE58A40}"/>
                </a:ext>
              </a:extLst>
            </p:cNvPr>
            <p:cNvSpPr txBox="1"/>
            <p:nvPr/>
          </p:nvSpPr>
          <p:spPr>
            <a:xfrm>
              <a:off x="4195983" y="2001655"/>
              <a:ext cx="1148177" cy="369332"/>
            </a:xfrm>
            <a:prstGeom prst="rect">
              <a:avLst/>
            </a:prstGeom>
            <a:noFill/>
          </p:spPr>
          <p:txBody>
            <a:bodyPr wrap="square" rtlCol="0">
              <a:spAutoFit/>
            </a:bodyPr>
            <a:lstStyle/>
            <a:p>
              <a:r>
                <a:rPr lang="zh-CN" altLang="en-US" dirty="0"/>
                <a:t>无监督</a:t>
              </a:r>
            </a:p>
          </p:txBody>
        </p:sp>
        <p:cxnSp>
          <p:nvCxnSpPr>
            <p:cNvPr id="19" name="直接箭头连接符 18">
              <a:extLst>
                <a:ext uri="{FF2B5EF4-FFF2-40B4-BE49-F238E27FC236}">
                  <a16:creationId xmlns:a16="http://schemas.microsoft.com/office/drawing/2014/main" id="{D99F87AD-9EE5-4E14-B900-83FDFD8E3819}"/>
                </a:ext>
              </a:extLst>
            </p:cNvPr>
            <p:cNvCxnSpPr/>
            <p:nvPr/>
          </p:nvCxnSpPr>
          <p:spPr>
            <a:xfrm>
              <a:off x="5019040" y="2187972"/>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4254B4F-ACEF-4A35-A189-83B19C283222}"/>
                </a:ext>
              </a:extLst>
            </p:cNvPr>
            <p:cNvSpPr txBox="1"/>
            <p:nvPr/>
          </p:nvSpPr>
          <p:spPr>
            <a:xfrm>
              <a:off x="5671642" y="1552662"/>
              <a:ext cx="5848846" cy="923330"/>
            </a:xfrm>
            <a:prstGeom prst="rect">
              <a:avLst/>
            </a:prstGeom>
            <a:noFill/>
          </p:spPr>
          <p:txBody>
            <a:bodyPr wrap="square" rtlCol="0">
              <a:spAutoFit/>
            </a:bodyPr>
            <a:lstStyle/>
            <a:p>
              <a:r>
                <a:rPr lang="zh-CN" altLang="en-US" dirty="0"/>
                <a:t>本文着重于无监督学习，因为不会产生大量的标签负担，且无监督学习的节点嵌入可以重复用于不同的下游任务，例如：节点分类、节点排序</a:t>
              </a:r>
            </a:p>
          </p:txBody>
        </p:sp>
        <p:cxnSp>
          <p:nvCxnSpPr>
            <p:cNvPr id="21" name="直接连接符 20">
              <a:extLst>
                <a:ext uri="{FF2B5EF4-FFF2-40B4-BE49-F238E27FC236}">
                  <a16:creationId xmlns:a16="http://schemas.microsoft.com/office/drawing/2014/main" id="{D416C96A-20F9-4B14-A1CE-E6993166B9CB}"/>
                </a:ext>
              </a:extLst>
            </p:cNvPr>
            <p:cNvCxnSpPr>
              <a:cxnSpLocks/>
            </p:cNvCxnSpPr>
            <p:nvPr/>
          </p:nvCxnSpPr>
          <p:spPr>
            <a:xfrm>
              <a:off x="2722054" y="2676176"/>
              <a:ext cx="1043646" cy="4680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左大括号 25">
              <a:extLst>
                <a:ext uri="{FF2B5EF4-FFF2-40B4-BE49-F238E27FC236}">
                  <a16:creationId xmlns:a16="http://schemas.microsoft.com/office/drawing/2014/main" id="{20D8ADE4-8F55-41F8-87AC-A48F0A02E811}"/>
                </a:ext>
              </a:extLst>
            </p:cNvPr>
            <p:cNvSpPr/>
            <p:nvPr/>
          </p:nvSpPr>
          <p:spPr>
            <a:xfrm>
              <a:off x="3839370" y="2508749"/>
              <a:ext cx="325611" cy="119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D080B8E-BC26-4CC8-9B84-A904E3DF3217}"/>
                </a:ext>
              </a:extLst>
            </p:cNvPr>
            <p:cNvSpPr txBox="1"/>
            <p:nvPr/>
          </p:nvSpPr>
          <p:spPr>
            <a:xfrm>
              <a:off x="4206101" y="2415518"/>
              <a:ext cx="1584960" cy="369332"/>
            </a:xfrm>
            <a:prstGeom prst="rect">
              <a:avLst/>
            </a:prstGeom>
            <a:noFill/>
          </p:spPr>
          <p:txBody>
            <a:bodyPr wrap="square" rtlCol="0">
              <a:spAutoFit/>
            </a:bodyPr>
            <a:lstStyle/>
            <a:p>
              <a:r>
                <a:rPr lang="zh-CN" altLang="en-US" dirty="0"/>
                <a:t>基于因子化</a:t>
              </a:r>
            </a:p>
          </p:txBody>
        </p:sp>
        <p:sp>
          <p:nvSpPr>
            <p:cNvPr id="29" name="文本框 28">
              <a:extLst>
                <a:ext uri="{FF2B5EF4-FFF2-40B4-BE49-F238E27FC236}">
                  <a16:creationId xmlns:a16="http://schemas.microsoft.com/office/drawing/2014/main" id="{5D4FD728-ED7E-4036-8DD0-114642421BF8}"/>
                </a:ext>
              </a:extLst>
            </p:cNvPr>
            <p:cNvSpPr txBox="1"/>
            <p:nvPr/>
          </p:nvSpPr>
          <p:spPr>
            <a:xfrm>
              <a:off x="4206101" y="2940379"/>
              <a:ext cx="1584960" cy="369332"/>
            </a:xfrm>
            <a:prstGeom prst="rect">
              <a:avLst/>
            </a:prstGeom>
            <a:noFill/>
          </p:spPr>
          <p:txBody>
            <a:bodyPr wrap="square" rtlCol="0">
              <a:spAutoFit/>
            </a:bodyPr>
            <a:lstStyle/>
            <a:p>
              <a:r>
                <a:rPr lang="zh-CN" altLang="en-US" dirty="0"/>
                <a:t>基于随机游走</a:t>
              </a:r>
            </a:p>
          </p:txBody>
        </p:sp>
        <p:sp>
          <p:nvSpPr>
            <p:cNvPr id="30" name="文本框 29">
              <a:extLst>
                <a:ext uri="{FF2B5EF4-FFF2-40B4-BE49-F238E27FC236}">
                  <a16:creationId xmlns:a16="http://schemas.microsoft.com/office/drawing/2014/main" id="{0D89042F-FDFA-4397-9AFD-19753F3F0D81}"/>
                </a:ext>
              </a:extLst>
            </p:cNvPr>
            <p:cNvSpPr txBox="1"/>
            <p:nvPr/>
          </p:nvSpPr>
          <p:spPr>
            <a:xfrm>
              <a:off x="4139704" y="3474319"/>
              <a:ext cx="2899736" cy="369332"/>
            </a:xfrm>
            <a:prstGeom prst="rect">
              <a:avLst/>
            </a:prstGeom>
            <a:noFill/>
          </p:spPr>
          <p:txBody>
            <a:bodyPr wrap="square" rtlCol="0">
              <a:spAutoFit/>
            </a:bodyPr>
            <a:lstStyle/>
            <a:p>
              <a:r>
                <a:rPr lang="zh-CN" altLang="en-US" dirty="0"/>
                <a:t>基于图自动编码器（</a:t>
              </a:r>
              <a:r>
                <a:rPr lang="en-US" altLang="zh-CN" dirty="0"/>
                <a:t>GAE</a:t>
              </a:r>
              <a:r>
                <a:rPr lang="zh-CN" altLang="en-US" dirty="0"/>
                <a:t>）</a:t>
              </a:r>
            </a:p>
          </p:txBody>
        </p:sp>
        <p:cxnSp>
          <p:nvCxnSpPr>
            <p:cNvPr id="32" name="直接箭头连接符 31">
              <a:extLst>
                <a:ext uri="{FF2B5EF4-FFF2-40B4-BE49-F238E27FC236}">
                  <a16:creationId xmlns:a16="http://schemas.microsoft.com/office/drawing/2014/main" id="{5775ADB3-E316-4AD0-854F-AD40F90EFEB8}"/>
                </a:ext>
              </a:extLst>
            </p:cNvPr>
            <p:cNvCxnSpPr>
              <a:cxnSpLocks/>
              <a:stCxn id="30" idx="2"/>
            </p:cNvCxnSpPr>
            <p:nvPr/>
          </p:nvCxnSpPr>
          <p:spPr>
            <a:xfrm>
              <a:off x="5589572" y="3843651"/>
              <a:ext cx="0" cy="35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34B068D-C71A-47A8-A248-F48371C798DF}"/>
                </a:ext>
              </a:extLst>
            </p:cNvPr>
            <p:cNvSpPr txBox="1"/>
            <p:nvPr/>
          </p:nvSpPr>
          <p:spPr>
            <a:xfrm>
              <a:off x="624441" y="4226306"/>
              <a:ext cx="10302235" cy="369332"/>
            </a:xfrm>
            <a:prstGeom prst="rect">
              <a:avLst/>
            </a:prstGeom>
            <a:noFill/>
          </p:spPr>
          <p:txBody>
            <a:bodyPr wrap="square" rtlCol="0">
              <a:spAutoFit/>
            </a:bodyPr>
            <a:lstStyle/>
            <a:p>
              <a:r>
                <a:rPr lang="zh-CN" altLang="en-US" dirty="0"/>
                <a:t>基于</a:t>
              </a:r>
              <a:r>
                <a:rPr lang="en-US" altLang="zh-CN" dirty="0"/>
                <a:t>GAE</a:t>
              </a:r>
              <a:r>
                <a:rPr lang="zh-CN" altLang="en-US" dirty="0"/>
                <a:t>的模型可以通过使用神经网络的深度架构来捕捉非线性的图结构和内容，但是其可扩展性差</a:t>
              </a:r>
            </a:p>
          </p:txBody>
        </p:sp>
        <p:cxnSp>
          <p:nvCxnSpPr>
            <p:cNvPr id="36" name="直接箭头连接符 35">
              <a:extLst>
                <a:ext uri="{FF2B5EF4-FFF2-40B4-BE49-F238E27FC236}">
                  <a16:creationId xmlns:a16="http://schemas.microsoft.com/office/drawing/2014/main" id="{E50D1EA0-7433-47DF-AB50-9A6B946B1B5C}"/>
                </a:ext>
              </a:extLst>
            </p:cNvPr>
            <p:cNvCxnSpPr/>
            <p:nvPr/>
          </p:nvCxnSpPr>
          <p:spPr>
            <a:xfrm>
              <a:off x="5506720" y="4645016"/>
              <a:ext cx="0" cy="35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F1FC1FC-CFC3-4C86-8CC3-B5DC52C55051}"/>
                </a:ext>
              </a:extLst>
            </p:cNvPr>
            <p:cNvSpPr txBox="1"/>
            <p:nvPr/>
          </p:nvSpPr>
          <p:spPr>
            <a:xfrm>
              <a:off x="5506720" y="4619980"/>
              <a:ext cx="4907419" cy="307777"/>
            </a:xfrm>
            <a:prstGeom prst="rect">
              <a:avLst/>
            </a:prstGeom>
            <a:noFill/>
          </p:spPr>
          <p:txBody>
            <a:bodyPr wrap="square" rtlCol="0">
              <a:spAutoFit/>
            </a:bodyPr>
            <a:lstStyle/>
            <a:p>
              <a:r>
                <a:rPr lang="zh-CN" altLang="en-US" sz="1400" dirty="0"/>
                <a:t>为使</a:t>
              </a:r>
              <a:r>
                <a:rPr lang="en-US" altLang="zh-CN" sz="1400" dirty="0"/>
                <a:t>GAE</a:t>
              </a:r>
              <a:r>
                <a:rPr lang="zh-CN" altLang="en-US" sz="1400" dirty="0"/>
                <a:t>具有可扩展性且适用于大型图</a:t>
              </a:r>
            </a:p>
          </p:txBody>
        </p:sp>
        <p:sp>
          <p:nvSpPr>
            <p:cNvPr id="38" name="文本框 37">
              <a:extLst>
                <a:ext uri="{FF2B5EF4-FFF2-40B4-BE49-F238E27FC236}">
                  <a16:creationId xmlns:a16="http://schemas.microsoft.com/office/drawing/2014/main" id="{1F2A56D7-8E92-45C7-A1A9-EF9EC5EED345}"/>
                </a:ext>
              </a:extLst>
            </p:cNvPr>
            <p:cNvSpPr txBox="1"/>
            <p:nvPr/>
          </p:nvSpPr>
          <p:spPr>
            <a:xfrm>
              <a:off x="4257040" y="5081131"/>
              <a:ext cx="3007360" cy="369332"/>
            </a:xfrm>
            <a:prstGeom prst="rect">
              <a:avLst/>
            </a:prstGeom>
            <a:noFill/>
          </p:spPr>
          <p:txBody>
            <a:bodyPr wrap="square" rtlCol="0">
              <a:spAutoFit/>
            </a:bodyPr>
            <a:lstStyle/>
            <a:p>
              <a:r>
                <a:rPr lang="zh-CN" altLang="en-US" dirty="0"/>
                <a:t>提出基于采样的方法</a:t>
              </a:r>
            </a:p>
          </p:txBody>
        </p:sp>
      </p:grpSp>
    </p:spTree>
    <p:extLst>
      <p:ext uri="{BB962C8B-B14F-4D97-AF65-F5344CB8AC3E}">
        <p14:creationId xmlns:p14="http://schemas.microsoft.com/office/powerpoint/2010/main" val="241149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AF386-3D4A-40B4-AB65-8EDC70D7070E}"/>
              </a:ext>
            </a:extLst>
          </p:cNvPr>
          <p:cNvSpPr>
            <a:spLocks noGrp="1"/>
          </p:cNvSpPr>
          <p:nvPr>
            <p:ph type="title"/>
          </p:nvPr>
        </p:nvSpPr>
        <p:spPr/>
        <p:txBody>
          <a:bodyPr/>
          <a:lstStyle/>
          <a:p>
            <a:r>
              <a:rPr lang="en-US" altLang="zh-CN" dirty="0"/>
              <a:t>Introduction</a:t>
            </a:r>
            <a:endParaRPr lang="zh-CN" altLang="en-US" dirty="0"/>
          </a:p>
        </p:txBody>
      </p:sp>
      <p:sp>
        <p:nvSpPr>
          <p:cNvPr id="3" name="页脚占位符 2">
            <a:extLst>
              <a:ext uri="{FF2B5EF4-FFF2-40B4-BE49-F238E27FC236}">
                <a16:creationId xmlns:a16="http://schemas.microsoft.com/office/drawing/2014/main" id="{E10AAC62-CBA3-4B1C-8E72-C2E147533BD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32B8304-8EA1-4A38-8A54-BDA87421339D}"/>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5" name="文本框 4">
            <a:extLst>
              <a:ext uri="{FF2B5EF4-FFF2-40B4-BE49-F238E27FC236}">
                <a16:creationId xmlns:a16="http://schemas.microsoft.com/office/drawing/2014/main" id="{13856B0D-BBBE-4DFA-80A4-3DCCA7B835DE}"/>
              </a:ext>
            </a:extLst>
          </p:cNvPr>
          <p:cNvSpPr txBox="1"/>
          <p:nvPr/>
        </p:nvSpPr>
        <p:spPr>
          <a:xfrm>
            <a:off x="669925" y="1310640"/>
            <a:ext cx="10932796" cy="2535951"/>
          </a:xfrm>
          <a:prstGeom prst="rect">
            <a:avLst/>
          </a:prstGeom>
          <a:noFill/>
        </p:spPr>
        <p:txBody>
          <a:bodyPr wrap="square" rtlCol="0">
            <a:spAutoFit/>
          </a:bodyPr>
          <a:lstStyle/>
          <a:p>
            <a:pPr>
              <a:lnSpc>
                <a:spcPct val="150000"/>
              </a:lnSpc>
            </a:pPr>
            <a:r>
              <a:rPr lang="zh-CN" altLang="en-US" dirty="0"/>
              <a:t>但是，基于</a:t>
            </a:r>
            <a:r>
              <a:rPr lang="en-US" altLang="zh-CN" dirty="0"/>
              <a:t>GAE</a:t>
            </a:r>
            <a:r>
              <a:rPr lang="zh-CN" altLang="en-US" dirty="0"/>
              <a:t>的可扩展性方法在大规模的属性图嵌入中有以下</a:t>
            </a:r>
            <a:r>
              <a:rPr lang="en-US" altLang="zh-CN" dirty="0"/>
              <a:t>3</a:t>
            </a:r>
            <a:r>
              <a:rPr lang="zh-CN" altLang="en-US" dirty="0"/>
              <a:t>个主要缺点：</a:t>
            </a:r>
            <a:endParaRPr lang="en-US" altLang="zh-CN" dirty="0"/>
          </a:p>
          <a:p>
            <a:pPr marL="342900" indent="-342900">
              <a:lnSpc>
                <a:spcPct val="150000"/>
              </a:lnSpc>
              <a:buFont typeface="+mj-lt"/>
              <a:buAutoNum type="arabicPeriod"/>
            </a:pPr>
            <a:r>
              <a:rPr lang="zh-CN" altLang="en-US" dirty="0"/>
              <a:t>采样策略没有很好利用图的结构和节点属性信息</a:t>
            </a:r>
            <a:endParaRPr lang="en-US" altLang="zh-CN" dirty="0"/>
          </a:p>
          <a:p>
            <a:pPr marL="342900" indent="-342900">
              <a:lnSpc>
                <a:spcPct val="150000"/>
              </a:lnSpc>
              <a:buFont typeface="+mj-lt"/>
              <a:buAutoNum type="arabicPeriod"/>
            </a:pPr>
            <a:r>
              <a:rPr lang="zh-CN" altLang="en-US" dirty="0"/>
              <a:t>不同的抽样策略导致节点和边缘的抽样概率不尽相同，并在</a:t>
            </a:r>
            <a:r>
              <a:rPr lang="en-US" altLang="zh-CN" dirty="0"/>
              <a:t>GAE</a:t>
            </a:r>
            <a:r>
              <a:rPr lang="zh-CN" altLang="en-US" dirty="0"/>
              <a:t>的每个</a:t>
            </a:r>
            <a:r>
              <a:rPr lang="en-US" altLang="zh-CN" dirty="0"/>
              <a:t>minibatch</a:t>
            </a:r>
            <a:r>
              <a:rPr lang="zh-CN" altLang="en-US" dirty="0"/>
              <a:t>中引入了前向传播的偏差（这种偏差应该被模型考虑）</a:t>
            </a:r>
            <a:endParaRPr lang="en-US" altLang="zh-CN" dirty="0"/>
          </a:p>
          <a:p>
            <a:pPr marL="342900" indent="-342900">
              <a:lnSpc>
                <a:spcPct val="150000"/>
              </a:lnSpc>
              <a:buFont typeface="+mj-lt"/>
              <a:buAutoNum type="arabicPeriod"/>
            </a:pPr>
            <a:r>
              <a:rPr lang="zh-CN" altLang="en-US" dirty="0"/>
              <a:t>基于</a:t>
            </a:r>
            <a:r>
              <a:rPr lang="en-US" altLang="zh-CN" dirty="0"/>
              <a:t>GAE</a:t>
            </a:r>
            <a:r>
              <a:rPr lang="zh-CN" altLang="en-US" dirty="0"/>
              <a:t>的方法在编码器中只考虑简单的局部结构信息，但是节点属性以及社区关系对属性图的研究十分重要</a:t>
            </a:r>
            <a:endParaRPr lang="en-US" altLang="zh-CN" dirty="0"/>
          </a:p>
        </p:txBody>
      </p:sp>
      <p:sp>
        <p:nvSpPr>
          <p:cNvPr id="7" name="文本框 6">
            <a:extLst>
              <a:ext uri="{FF2B5EF4-FFF2-40B4-BE49-F238E27FC236}">
                <a16:creationId xmlns:a16="http://schemas.microsoft.com/office/drawing/2014/main" id="{26AF0FC5-86A6-4C3D-8275-CE99C46E32C8}"/>
              </a:ext>
            </a:extLst>
          </p:cNvPr>
          <p:cNvSpPr txBox="1"/>
          <p:nvPr/>
        </p:nvSpPr>
        <p:spPr>
          <a:xfrm>
            <a:off x="669925" y="4154962"/>
            <a:ext cx="8829675" cy="1704954"/>
          </a:xfrm>
          <a:prstGeom prst="rect">
            <a:avLst/>
          </a:prstGeom>
          <a:noFill/>
        </p:spPr>
        <p:txBody>
          <a:bodyPr wrap="square" rtlCol="0">
            <a:spAutoFit/>
          </a:bodyPr>
          <a:lstStyle/>
          <a:p>
            <a:pPr>
              <a:lnSpc>
                <a:spcPct val="150000"/>
              </a:lnSpc>
            </a:pPr>
            <a:r>
              <a:rPr lang="zh-CN" altLang="en-US" dirty="0"/>
              <a:t>本文提出的框架，利用以下措施克服这些问题：</a:t>
            </a:r>
            <a:endParaRPr lang="en-US" altLang="zh-CN" dirty="0"/>
          </a:p>
          <a:p>
            <a:pPr>
              <a:lnSpc>
                <a:spcPct val="150000"/>
              </a:lnSpc>
            </a:pPr>
            <a:r>
              <a:rPr lang="en-US" altLang="zh-CN" dirty="0"/>
              <a:t>1</a:t>
            </a:r>
            <a:r>
              <a:rPr lang="zh-CN" altLang="en-US" dirty="0"/>
              <a:t>、采用轻量级的子图采样算法（同时考虑节点属性和图的拓扑信息）</a:t>
            </a:r>
            <a:endParaRPr lang="en-US" altLang="zh-CN" dirty="0"/>
          </a:p>
          <a:p>
            <a:pPr>
              <a:lnSpc>
                <a:spcPct val="150000"/>
              </a:lnSpc>
            </a:pPr>
            <a:r>
              <a:rPr lang="en-US" altLang="zh-CN" dirty="0"/>
              <a:t>2</a:t>
            </a:r>
            <a:r>
              <a:rPr lang="zh-CN" altLang="en-US" dirty="0"/>
              <a:t>、提出规范化技术，使特征学习不会优先考虑更频繁采样的节点</a:t>
            </a:r>
            <a:endParaRPr lang="en-US" altLang="zh-CN" dirty="0"/>
          </a:p>
          <a:p>
            <a:pPr>
              <a:lnSpc>
                <a:spcPct val="150000"/>
              </a:lnSpc>
            </a:pPr>
            <a:r>
              <a:rPr lang="en-US" altLang="zh-CN" dirty="0"/>
              <a:t>3</a:t>
            </a:r>
            <a:r>
              <a:rPr lang="zh-CN" altLang="en-US" dirty="0"/>
              <a:t>、编码器关注图结构、节点内容和社区信息</a:t>
            </a:r>
          </a:p>
        </p:txBody>
      </p:sp>
    </p:spTree>
    <p:extLst>
      <p:ext uri="{BB962C8B-B14F-4D97-AF65-F5344CB8AC3E}">
        <p14:creationId xmlns:p14="http://schemas.microsoft.com/office/powerpoint/2010/main" val="85158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2726670"/>
            <a:ext cx="10850564" cy="501162"/>
          </a:xfrm>
        </p:spPr>
        <p:txBody>
          <a:bodyPr>
            <a:noAutofit/>
          </a:bodyPr>
          <a:lstStyle/>
          <a:p>
            <a:pPr>
              <a:lnSpc>
                <a:spcPct val="250000"/>
              </a:lnSpc>
            </a:pPr>
            <a:r>
              <a:rPr lang="en-US" altLang="zh-CN" sz="3200" b="0" dirty="0">
                <a:latin typeface="+mn-lt"/>
                <a:ea typeface="+mn-ea"/>
                <a:sym typeface="+mn-lt"/>
              </a:rPr>
              <a:t>Problem statement</a:t>
            </a:r>
          </a:p>
        </p:txBody>
      </p:sp>
      <p:sp>
        <p:nvSpPr>
          <p:cNvPr id="5" name="文本占位符 4">
            <a:extLst>
              <a:ext uri="{FF2B5EF4-FFF2-40B4-BE49-F238E27FC236}">
                <a16:creationId xmlns:a16="http://schemas.microsoft.com/office/drawing/2014/main" id="{460E2A3C-B4CF-4DA7-A5B0-05390B7D86E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211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F7EDA75B-19E6-416D-8A21-5587F835625A}"/>
              </a:ext>
            </a:extLst>
          </p:cNvPr>
          <p:cNvSpPr>
            <a:spLocks noGrp="1"/>
          </p:cNvSpPr>
          <p:nvPr>
            <p:ph type="ftr" sz="quarter" idx="4294967295"/>
          </p:nvPr>
        </p:nvSpPr>
        <p:spPr>
          <a:xfrm>
            <a:off x="0" y="6515100"/>
            <a:ext cx="4140200" cy="206375"/>
          </a:xfrm>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83716085-DA5F-467D-A393-25D1F832BED9}"/>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9</a:t>
            </a:fld>
            <a:endParaRPr lang="zh-CN" altLang="en-US"/>
          </a:p>
        </p:txBody>
      </p:sp>
      <p:pic>
        <p:nvPicPr>
          <p:cNvPr id="8" name="图片 7">
            <a:extLst>
              <a:ext uri="{FF2B5EF4-FFF2-40B4-BE49-F238E27FC236}">
                <a16:creationId xmlns:a16="http://schemas.microsoft.com/office/drawing/2014/main" id="{E5BE576D-A18D-4496-9FDA-D657FA8B9049}"/>
              </a:ext>
            </a:extLst>
          </p:cNvPr>
          <p:cNvPicPr>
            <a:picLocks noChangeAspect="1"/>
          </p:cNvPicPr>
          <p:nvPr/>
        </p:nvPicPr>
        <p:blipFill>
          <a:blip r:embed="rId2"/>
          <a:stretch>
            <a:fillRect/>
          </a:stretch>
        </p:blipFill>
        <p:spPr>
          <a:xfrm>
            <a:off x="2347913" y="136525"/>
            <a:ext cx="6934200" cy="6572250"/>
          </a:xfrm>
          <a:prstGeom prst="rect">
            <a:avLst/>
          </a:prstGeom>
        </p:spPr>
      </p:pic>
    </p:spTree>
    <p:extLst>
      <p:ext uri="{BB962C8B-B14F-4D97-AF65-F5344CB8AC3E}">
        <p14:creationId xmlns:p14="http://schemas.microsoft.com/office/powerpoint/2010/main" val="3609454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1354</TotalTime>
  <Words>1926</Words>
  <Application>Microsoft Office PowerPoint</Application>
  <PresentationFormat>宽屏</PresentationFormat>
  <Paragraphs>196</Paragraphs>
  <Slides>34</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34</vt:i4>
      </vt:variant>
    </vt:vector>
  </HeadingPairs>
  <TitlesOfParts>
    <vt:vector size="38" baseType="lpstr">
      <vt:lpstr>Arial</vt:lpstr>
      <vt:lpstr>Calibri</vt:lpstr>
      <vt:lpstr>Cambria Math</vt:lpstr>
      <vt:lpstr>主题5</vt:lpstr>
      <vt:lpstr>SAGES：用于无监督学习的可扩展属性图嵌入与抽样</vt:lpstr>
      <vt:lpstr>作者信息</vt:lpstr>
      <vt:lpstr>摘要</vt:lpstr>
      <vt:lpstr>PowerPoint 演示文稿</vt:lpstr>
      <vt:lpstr>Introduction</vt:lpstr>
      <vt:lpstr>Introduction</vt:lpstr>
      <vt:lpstr>Introduction</vt:lpstr>
      <vt:lpstr>Problem statement</vt:lpstr>
      <vt:lpstr>PowerPoint 演示文稿</vt:lpstr>
      <vt:lpstr>Problem statement</vt:lpstr>
      <vt:lpstr>Our approach</vt:lpstr>
      <vt:lpstr>Our approach——SAGES整体框架</vt:lpstr>
      <vt:lpstr>PowerPoint 演示文稿</vt:lpstr>
      <vt:lpstr>Our approach——结构和内容敏感的图采样器</vt:lpstr>
      <vt:lpstr>Our approach——结构和内容敏感的图采样器</vt:lpstr>
      <vt:lpstr>Our approach——结构和内容敏感的图采样器</vt:lpstr>
      <vt:lpstr>Our approach——基于子图的无偏属性图编码器</vt:lpstr>
      <vt:lpstr>Our approach——基于子图的无偏属性图编码器</vt:lpstr>
      <vt:lpstr>Our approach——解码器的联合损失函数——采样感知的属性敏感解码器</vt:lpstr>
      <vt:lpstr>Our approach——解码器的联合损失函数——采样感知的属性敏感解码器</vt:lpstr>
      <vt:lpstr>Our approach——解码器的联合损失函数——地方和社区相互信息最大化</vt:lpstr>
      <vt:lpstr>Our approach——解码器的联合损失函数——联合学习</vt:lpstr>
      <vt:lpstr>Our approach——复杂度分析</vt:lpstr>
      <vt:lpstr>Experiments</vt:lpstr>
      <vt:lpstr>Experiments</vt:lpstr>
      <vt:lpstr>Experiments——数据集</vt:lpstr>
      <vt:lpstr>Experiments——节点分类</vt:lpstr>
      <vt:lpstr>Experiments——节点聚类</vt:lpstr>
      <vt:lpstr>Experiments——连接预测</vt:lpstr>
      <vt:lpstr>Experiments——In-depth分析——网络可视化</vt:lpstr>
      <vt:lpstr>Experiments——In-depth分析——消融研究</vt:lpstr>
      <vt:lpstr>Experiments——In-depth分析——消融研究</vt:lpstr>
      <vt:lpstr>Experiments——In-depth分析——运行时间</vt:lpstr>
      <vt:lpstr>Thanks.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张 悦</cp:lastModifiedBy>
  <cp:revision>19</cp:revision>
  <cp:lastPrinted>2018-02-05T16:00:00Z</cp:lastPrinted>
  <dcterms:created xsi:type="dcterms:W3CDTF">2018-02-05T16:00:00Z</dcterms:created>
  <dcterms:modified xsi:type="dcterms:W3CDTF">2022-02-16T04:27:52Z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ies>
</file>